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3"/>
  </p:notesMasterIdLst>
  <p:sldIdLst>
    <p:sldId id="256" r:id="rId2"/>
    <p:sldId id="1175" r:id="rId3"/>
    <p:sldId id="3154" r:id="rId4"/>
    <p:sldId id="3155" r:id="rId5"/>
    <p:sldId id="3150" r:id="rId6"/>
    <p:sldId id="3151" r:id="rId7"/>
    <p:sldId id="3153" r:id="rId8"/>
    <p:sldId id="3148" r:id="rId9"/>
    <p:sldId id="3166" r:id="rId10"/>
    <p:sldId id="3168" r:id="rId11"/>
    <p:sldId id="3158" r:id="rId12"/>
    <p:sldId id="3156" r:id="rId13"/>
    <p:sldId id="3159" r:id="rId14"/>
    <p:sldId id="3160" r:id="rId15"/>
    <p:sldId id="3161" r:id="rId16"/>
    <p:sldId id="3162" r:id="rId17"/>
    <p:sldId id="3163" r:id="rId18"/>
    <p:sldId id="3164" r:id="rId19"/>
    <p:sldId id="3165" r:id="rId20"/>
    <p:sldId id="3170" r:id="rId21"/>
    <p:sldId id="3171" r:id="rId22"/>
  </p:sldIdLst>
  <p:sldSz cx="9001125" cy="5040313"/>
  <p:notesSz cx="6858000" cy="9144000"/>
  <p:custDataLst>
    <p:tags r:id="rId24"/>
  </p:custDataLst>
  <p:defaultTextStyle>
    <a:defPPr>
      <a:defRPr lang="zh-CN"/>
    </a:defPPr>
    <a:lvl1pPr marL="0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4B8A"/>
    <a:srgbClr val="FFFFFF"/>
    <a:srgbClr val="284C8A"/>
    <a:srgbClr val="E93538"/>
    <a:srgbClr val="C3C4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500" autoAdjust="0"/>
  </p:normalViewPr>
  <p:slideViewPr>
    <p:cSldViewPr>
      <p:cViewPr varScale="1">
        <p:scale>
          <a:sx n="109" d="100"/>
          <a:sy n="109" d="100"/>
        </p:scale>
        <p:origin x="893" y="86"/>
      </p:cViewPr>
      <p:guideLst>
        <p:guide orient="horz" pos="1588"/>
        <p:guide pos="2835"/>
      </p:guideLst>
    </p:cSldViewPr>
  </p:slideViewPr>
  <p:notesTextViewPr>
    <p:cViewPr>
      <p:scale>
        <a:sx n="133" d="100"/>
        <a:sy n="13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FBFEE-6F17-45C6-BF67-2BF47985DAED}" type="datetimeFigureOut">
              <a:rPr lang="zh-CN" altLang="en-US" smtClean="0"/>
              <a:t>2019/12/14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68300" y="685800"/>
            <a:ext cx="6121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63E96-BA91-4239-8C4A-E9100A9762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994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63E96-BA91-4239-8C4A-E9100A97621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421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EAE63-D6C4-437F-B8DA-DA689F991A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802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4011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418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EAE63-D6C4-437F-B8DA-DA689F991A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802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7459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8844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8048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EAE63-D6C4-437F-B8DA-DA689F991A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802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8435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EAE63-D6C4-437F-B8DA-DA689F991A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802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055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EAE63-D6C4-437F-B8DA-DA689F991A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802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598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EAE63-D6C4-437F-B8DA-DA689F991AA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8022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43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8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68926" y="257583"/>
            <a:ext cx="7763470" cy="35568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230" b="1" i="1">
                <a:solidFill>
                  <a:srgbClr val="94A38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16144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1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2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4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7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8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80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1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147" indent="0">
              <a:buNone/>
              <a:defRPr sz="2500"/>
            </a:lvl2pPr>
            <a:lvl3pPr marL="802295" indent="0">
              <a:buNone/>
              <a:defRPr sz="2100"/>
            </a:lvl3pPr>
            <a:lvl4pPr marL="1203442" indent="0">
              <a:buNone/>
              <a:defRPr sz="1800"/>
            </a:lvl4pPr>
            <a:lvl5pPr marL="1604589" indent="0">
              <a:buNone/>
              <a:defRPr sz="1800"/>
            </a:lvl5pPr>
            <a:lvl6pPr marL="2005736" indent="0">
              <a:buNone/>
              <a:defRPr sz="1800"/>
            </a:lvl6pPr>
            <a:lvl7pPr marL="2406884" indent="0">
              <a:buNone/>
              <a:defRPr sz="1800"/>
            </a:lvl7pPr>
            <a:lvl8pPr marL="2808031" indent="0">
              <a:buNone/>
              <a:defRPr sz="1800"/>
            </a:lvl8pPr>
            <a:lvl9pPr marL="3209178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80229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860" indent="-300860" algn="l" defTabSz="8022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1864" indent="-250717" algn="l" defTabSz="802295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868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4015" indent="-200574" algn="l" defTabSz="80229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163" indent="-200574" algn="l" defTabSz="80229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310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457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05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752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147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95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442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9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736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884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8031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178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738172" y="1764860"/>
            <a:ext cx="7524779" cy="1660396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pPr algn="ctr">
              <a:defRPr/>
            </a:pPr>
            <a:r>
              <a:rPr lang="en-US" altLang="zh-CN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编译原理课程设计</a:t>
            </a:r>
            <a:endParaRPr lang="en-US" altLang="zh-CN" sz="4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ctr">
              <a:defRPr/>
            </a:pPr>
            <a:r>
              <a:rPr lang="en-US" altLang="zh-CN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en-US" altLang="zh-CN" sz="4800" dirty="0">
                <a:latin typeface="方正小标宋_GBK" panose="03000509000000000000" pitchFamily="65" charset="-122"/>
                <a:ea typeface="方正小标宋_GBK" panose="03000509000000000000" pitchFamily="65" charset="-122"/>
              </a:rPr>
              <a:t>C</a:t>
            </a:r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语言子集小型编译器</a:t>
            </a:r>
            <a:endParaRPr lang="zh-CN" altLang="en-US" sz="19900" dirty="0">
              <a:solidFill>
                <a:schemeClr val="tx1">
                  <a:lumMod val="95000"/>
                  <a:lumOff val="5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595645" y="3880958"/>
            <a:ext cx="2904916" cy="306179"/>
          </a:xfrm>
          <a:prstGeom prst="rect">
            <a:avLst/>
          </a:prstGeom>
          <a:solidFill>
            <a:srgbClr val="284C8A"/>
          </a:solidFill>
        </p:spPr>
        <p:txBody>
          <a:bodyPr wrap="square" lIns="89858" tIns="44929" rIns="89858" bIns="44929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华文宋体" panose="02010600040101010101" pitchFamily="2" charset="-122"/>
                <a:ea typeface="华文宋体" panose="02010600040101010101" pitchFamily="2" charset="-122"/>
              </a:rPr>
              <a:t>答辩人：王志洋 袁逸夫 李家平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4932610" y="3888308"/>
            <a:ext cx="1873001" cy="306179"/>
          </a:xfrm>
          <a:prstGeom prst="rect">
            <a:avLst/>
          </a:prstGeom>
          <a:solidFill>
            <a:schemeClr val="accent2">
              <a:lumMod val="100000"/>
            </a:schemeClr>
          </a:solidFill>
        </p:spPr>
        <p:txBody>
          <a:bodyPr wrap="square" lIns="89858" tIns="44929" rIns="89858" bIns="44929">
            <a:spAutoFit/>
          </a:bodyPr>
          <a:lstStyle/>
          <a:p>
            <a:pPr>
              <a:defRPr/>
            </a:pPr>
            <a:r>
              <a:rPr lang="zh-CN" altLang="en-US" sz="1400" b="1" dirty="0">
                <a:solidFill>
                  <a:schemeClr val="bg1"/>
                </a:solidFill>
              </a:rPr>
              <a:t>指导老师：姚卫红</a:t>
            </a:r>
          </a:p>
        </p:txBody>
      </p:sp>
      <p:sp>
        <p:nvSpPr>
          <p:cNvPr id="17" name="graduation-hat-and-diploma_42972">
            <a:extLst>
              <a:ext uri="{FF2B5EF4-FFF2-40B4-BE49-F238E27FC236}">
                <a16:creationId xmlns:a16="http://schemas.microsoft.com/office/drawing/2014/main" id="{5A17EB87-C8E7-4E7E-B917-F7DA8F8FD267}"/>
              </a:ext>
            </a:extLst>
          </p:cNvPr>
          <p:cNvSpPr>
            <a:spLocks noChangeAspect="1"/>
          </p:cNvSpPr>
          <p:nvPr/>
        </p:nvSpPr>
        <p:spPr bwMode="auto">
          <a:xfrm>
            <a:off x="4118118" y="465729"/>
            <a:ext cx="1156558" cy="1118323"/>
          </a:xfrm>
          <a:custGeom>
            <a:avLst/>
            <a:gdLst>
              <a:gd name="connsiteX0" fmla="*/ 317292 w 584167"/>
              <a:gd name="connsiteY0" fmla="*/ 468800 h 564855"/>
              <a:gd name="connsiteX1" fmla="*/ 315857 w 584167"/>
              <a:gd name="connsiteY1" fmla="*/ 487438 h 564855"/>
              <a:gd name="connsiteX2" fmla="*/ 334515 w 584167"/>
              <a:gd name="connsiteY2" fmla="*/ 510376 h 564855"/>
              <a:gd name="connsiteX3" fmla="*/ 347432 w 584167"/>
              <a:gd name="connsiteY3" fmla="*/ 494606 h 564855"/>
              <a:gd name="connsiteX4" fmla="*/ 317292 w 584167"/>
              <a:gd name="connsiteY4" fmla="*/ 468800 h 564855"/>
              <a:gd name="connsiteX5" fmla="*/ 199604 w 584167"/>
              <a:gd name="connsiteY5" fmla="*/ 395683 h 564855"/>
              <a:gd name="connsiteX6" fmla="*/ 189558 w 584167"/>
              <a:gd name="connsiteY6" fmla="*/ 431525 h 564855"/>
              <a:gd name="connsiteX7" fmla="*/ 277106 w 584167"/>
              <a:gd name="connsiteY7" fmla="*/ 513243 h 564855"/>
              <a:gd name="connsiteX8" fmla="*/ 277106 w 584167"/>
              <a:gd name="connsiteY8" fmla="*/ 447295 h 564855"/>
              <a:gd name="connsiteX9" fmla="*/ 199604 w 584167"/>
              <a:gd name="connsiteY9" fmla="*/ 395683 h 564855"/>
              <a:gd name="connsiteX10" fmla="*/ 248402 w 584167"/>
              <a:gd name="connsiteY10" fmla="*/ 362709 h 564855"/>
              <a:gd name="connsiteX11" fmla="*/ 208215 w 584167"/>
              <a:gd name="connsiteY11" fmla="*/ 384214 h 564855"/>
              <a:gd name="connsiteX12" fmla="*/ 287153 w 584167"/>
              <a:gd name="connsiteY12" fmla="*/ 435826 h 564855"/>
              <a:gd name="connsiteX13" fmla="*/ 294329 w 584167"/>
              <a:gd name="connsiteY13" fmla="*/ 437259 h 564855"/>
              <a:gd name="connsiteX14" fmla="*/ 292894 w 584167"/>
              <a:gd name="connsiteY14" fmla="*/ 444428 h 564855"/>
              <a:gd name="connsiteX15" fmla="*/ 320163 w 584167"/>
              <a:gd name="connsiteY15" fmla="*/ 550518 h 564855"/>
              <a:gd name="connsiteX16" fmla="*/ 367525 w 584167"/>
              <a:gd name="connsiteY16" fmla="*/ 523279 h 564855"/>
              <a:gd name="connsiteX17" fmla="*/ 363220 w 584167"/>
              <a:gd name="connsiteY17" fmla="*/ 447295 h 564855"/>
              <a:gd name="connsiteX18" fmla="*/ 335950 w 584167"/>
              <a:gd name="connsiteY18" fmla="*/ 438693 h 564855"/>
              <a:gd name="connsiteX19" fmla="*/ 323033 w 584167"/>
              <a:gd name="connsiteY19" fmla="*/ 454463 h 564855"/>
              <a:gd name="connsiteX20" fmla="*/ 358914 w 584167"/>
              <a:gd name="connsiteY20" fmla="*/ 487438 h 564855"/>
              <a:gd name="connsiteX21" fmla="*/ 363220 w 584167"/>
              <a:gd name="connsiteY21" fmla="*/ 490305 h 564855"/>
              <a:gd name="connsiteX22" fmla="*/ 361784 w 584167"/>
              <a:gd name="connsiteY22" fmla="*/ 494606 h 564855"/>
              <a:gd name="connsiteX23" fmla="*/ 335950 w 584167"/>
              <a:gd name="connsiteY23" fmla="*/ 524713 h 564855"/>
              <a:gd name="connsiteX24" fmla="*/ 302940 w 584167"/>
              <a:gd name="connsiteY24" fmla="*/ 491738 h 564855"/>
              <a:gd name="connsiteX25" fmla="*/ 328774 w 584167"/>
              <a:gd name="connsiteY25" fmla="*/ 427224 h 564855"/>
              <a:gd name="connsiteX26" fmla="*/ 330209 w 584167"/>
              <a:gd name="connsiteY26" fmla="*/ 425790 h 564855"/>
              <a:gd name="connsiteX27" fmla="*/ 248402 w 584167"/>
              <a:gd name="connsiteY27" fmla="*/ 362709 h 564855"/>
              <a:gd name="connsiteX28" fmla="*/ 80481 w 584167"/>
              <a:gd name="connsiteY28" fmla="*/ 283858 h 564855"/>
              <a:gd name="connsiteX29" fmla="*/ 61823 w 584167"/>
              <a:gd name="connsiteY29" fmla="*/ 325434 h 564855"/>
              <a:gd name="connsiteX30" fmla="*/ 83351 w 584167"/>
              <a:gd name="connsiteY30" fmla="*/ 351240 h 564855"/>
              <a:gd name="connsiteX31" fmla="*/ 153677 w 584167"/>
              <a:gd name="connsiteY31" fmla="*/ 401418 h 564855"/>
              <a:gd name="connsiteX32" fmla="*/ 166594 w 584167"/>
              <a:gd name="connsiteY32" fmla="*/ 367010 h 564855"/>
              <a:gd name="connsiteX33" fmla="*/ 80481 w 584167"/>
              <a:gd name="connsiteY33" fmla="*/ 283858 h 564855"/>
              <a:gd name="connsiteX34" fmla="*/ 159418 w 584167"/>
              <a:gd name="connsiteY34" fmla="*/ 270955 h 564855"/>
              <a:gd name="connsiteX35" fmla="*/ 107750 w 584167"/>
              <a:gd name="connsiteY35" fmla="*/ 292460 h 564855"/>
              <a:gd name="connsiteX36" fmla="*/ 175205 w 584167"/>
              <a:gd name="connsiteY36" fmla="*/ 355541 h 564855"/>
              <a:gd name="connsiteX37" fmla="*/ 213956 w 584167"/>
              <a:gd name="connsiteY37" fmla="*/ 334036 h 564855"/>
              <a:gd name="connsiteX38" fmla="*/ 159418 w 584167"/>
              <a:gd name="connsiteY38" fmla="*/ 270955 h 564855"/>
              <a:gd name="connsiteX39" fmla="*/ 163724 w 584167"/>
              <a:gd name="connsiteY39" fmla="*/ 256619 h 564855"/>
              <a:gd name="connsiteX40" fmla="*/ 166594 w 584167"/>
              <a:gd name="connsiteY40" fmla="*/ 256619 h 564855"/>
              <a:gd name="connsiteX41" fmla="*/ 169464 w 584167"/>
              <a:gd name="connsiteY41" fmla="*/ 259486 h 564855"/>
              <a:gd name="connsiteX42" fmla="*/ 354608 w 584167"/>
              <a:gd name="connsiteY42" fmla="*/ 424357 h 564855"/>
              <a:gd name="connsiteX43" fmla="*/ 373266 w 584167"/>
              <a:gd name="connsiteY43" fmla="*/ 437259 h 564855"/>
              <a:gd name="connsiteX44" fmla="*/ 380442 w 584167"/>
              <a:gd name="connsiteY44" fmla="*/ 530447 h 564855"/>
              <a:gd name="connsiteX45" fmla="*/ 327339 w 584167"/>
              <a:gd name="connsiteY45" fmla="*/ 564855 h 564855"/>
              <a:gd name="connsiteX46" fmla="*/ 317292 w 584167"/>
              <a:gd name="connsiteY46" fmla="*/ 563421 h 564855"/>
              <a:gd name="connsiteX47" fmla="*/ 292894 w 584167"/>
              <a:gd name="connsiteY47" fmla="*/ 550518 h 564855"/>
              <a:gd name="connsiteX48" fmla="*/ 186687 w 584167"/>
              <a:gd name="connsiteY48" fmla="*/ 447295 h 564855"/>
              <a:gd name="connsiteX49" fmla="*/ 163724 w 584167"/>
              <a:gd name="connsiteY49" fmla="*/ 487438 h 564855"/>
              <a:gd name="connsiteX50" fmla="*/ 153677 w 584167"/>
              <a:gd name="connsiteY50" fmla="*/ 543350 h 564855"/>
              <a:gd name="connsiteX51" fmla="*/ 142195 w 584167"/>
              <a:gd name="connsiteY51" fmla="*/ 518978 h 564855"/>
              <a:gd name="connsiteX52" fmla="*/ 126408 w 584167"/>
              <a:gd name="connsiteY52" fmla="*/ 524713 h 564855"/>
              <a:gd name="connsiteX53" fmla="*/ 137890 w 584167"/>
              <a:gd name="connsiteY53" fmla="*/ 475968 h 564855"/>
              <a:gd name="connsiteX54" fmla="*/ 159418 w 584167"/>
              <a:gd name="connsiteY54" fmla="*/ 441560 h 564855"/>
              <a:gd name="connsiteX55" fmla="*/ 123537 w 584167"/>
              <a:gd name="connsiteY55" fmla="*/ 467366 h 564855"/>
              <a:gd name="connsiteX56" fmla="*/ 97703 w 584167"/>
              <a:gd name="connsiteY56" fmla="*/ 511810 h 564855"/>
              <a:gd name="connsiteX57" fmla="*/ 89092 w 584167"/>
              <a:gd name="connsiteY57" fmla="*/ 494606 h 564855"/>
              <a:gd name="connsiteX58" fmla="*/ 63258 w 584167"/>
              <a:gd name="connsiteY58" fmla="*/ 488871 h 564855"/>
              <a:gd name="connsiteX59" fmla="*/ 112056 w 584167"/>
              <a:gd name="connsiteY59" fmla="*/ 445861 h 564855"/>
              <a:gd name="connsiteX60" fmla="*/ 150807 w 584167"/>
              <a:gd name="connsiteY60" fmla="*/ 418622 h 564855"/>
              <a:gd name="connsiteX61" fmla="*/ 76175 w 584167"/>
              <a:gd name="connsiteY61" fmla="*/ 362709 h 564855"/>
              <a:gd name="connsiteX62" fmla="*/ 47471 w 584167"/>
              <a:gd name="connsiteY62" fmla="*/ 326868 h 564855"/>
              <a:gd name="connsiteX63" fmla="*/ 74740 w 584167"/>
              <a:gd name="connsiteY63" fmla="*/ 269522 h 564855"/>
              <a:gd name="connsiteX64" fmla="*/ 79045 w 584167"/>
              <a:gd name="connsiteY64" fmla="*/ 263787 h 564855"/>
              <a:gd name="connsiteX65" fmla="*/ 84786 w 584167"/>
              <a:gd name="connsiteY65" fmla="*/ 268088 h 564855"/>
              <a:gd name="connsiteX66" fmla="*/ 97703 w 584167"/>
              <a:gd name="connsiteY66" fmla="*/ 282424 h 564855"/>
              <a:gd name="connsiteX67" fmla="*/ 163724 w 584167"/>
              <a:gd name="connsiteY67" fmla="*/ 256619 h 564855"/>
              <a:gd name="connsiteX68" fmla="*/ 533932 w 584167"/>
              <a:gd name="connsiteY68" fmla="*/ 230796 h 564855"/>
              <a:gd name="connsiteX69" fmla="*/ 516708 w 584167"/>
              <a:gd name="connsiteY69" fmla="*/ 240831 h 564855"/>
              <a:gd name="connsiteX70" fmla="*/ 525320 w 584167"/>
              <a:gd name="connsiteY70" fmla="*/ 258033 h 564855"/>
              <a:gd name="connsiteX71" fmla="*/ 543979 w 584167"/>
              <a:gd name="connsiteY71" fmla="*/ 249432 h 564855"/>
              <a:gd name="connsiteX72" fmla="*/ 533932 w 584167"/>
              <a:gd name="connsiteY72" fmla="*/ 230796 h 564855"/>
              <a:gd name="connsiteX73" fmla="*/ 543082 w 584167"/>
              <a:gd name="connsiteY73" fmla="*/ 201050 h 564855"/>
              <a:gd name="connsiteX74" fmla="*/ 529626 w 584167"/>
              <a:gd name="connsiteY74" fmla="*/ 203559 h 564855"/>
              <a:gd name="connsiteX75" fmla="*/ 543979 w 584167"/>
              <a:gd name="connsiteY75" fmla="*/ 217894 h 564855"/>
              <a:gd name="connsiteX76" fmla="*/ 546849 w 584167"/>
              <a:gd name="connsiteY76" fmla="*/ 209293 h 564855"/>
              <a:gd name="connsiteX77" fmla="*/ 543082 w 584167"/>
              <a:gd name="connsiteY77" fmla="*/ 201050 h 564855"/>
              <a:gd name="connsiteX78" fmla="*/ 171973 w 584167"/>
              <a:gd name="connsiteY78" fmla="*/ 149584 h 564855"/>
              <a:gd name="connsiteX79" fmla="*/ 292890 w 584167"/>
              <a:gd name="connsiteY79" fmla="*/ 162123 h 564855"/>
              <a:gd name="connsiteX80" fmla="*/ 446459 w 584167"/>
              <a:gd name="connsiteY80" fmla="*/ 258139 h 564855"/>
              <a:gd name="connsiteX81" fmla="*/ 422060 w 584167"/>
              <a:gd name="connsiteY81" fmla="*/ 332659 h 564855"/>
              <a:gd name="connsiteX82" fmla="*/ 262751 w 584167"/>
              <a:gd name="connsiteY82" fmla="*/ 262438 h 564855"/>
              <a:gd name="connsiteX83" fmla="*/ 91959 w 584167"/>
              <a:gd name="connsiteY83" fmla="*/ 229478 h 564855"/>
              <a:gd name="connsiteX84" fmla="*/ 113487 w 584167"/>
              <a:gd name="connsiteY84" fmla="*/ 156391 h 564855"/>
              <a:gd name="connsiteX85" fmla="*/ 171973 w 584167"/>
              <a:gd name="connsiteY85" fmla="*/ 149584 h 564855"/>
              <a:gd name="connsiteX86" fmla="*/ 337296 w 584167"/>
              <a:gd name="connsiteY86" fmla="*/ 0 h 564855"/>
              <a:gd name="connsiteX87" fmla="*/ 516708 w 584167"/>
              <a:gd name="connsiteY87" fmla="*/ 189224 h 564855"/>
              <a:gd name="connsiteX88" fmla="*/ 522449 w 584167"/>
              <a:gd name="connsiteY88" fmla="*/ 186357 h 564855"/>
              <a:gd name="connsiteX89" fmla="*/ 559767 w 584167"/>
              <a:gd name="connsiteY89" fmla="*/ 222195 h 564855"/>
              <a:gd name="connsiteX90" fmla="*/ 556896 w 584167"/>
              <a:gd name="connsiteY90" fmla="*/ 230796 h 564855"/>
              <a:gd name="connsiteX91" fmla="*/ 584167 w 584167"/>
              <a:gd name="connsiteY91" fmla="*/ 259466 h 564855"/>
              <a:gd name="connsiteX92" fmla="*/ 545414 w 584167"/>
              <a:gd name="connsiteY92" fmla="*/ 266634 h 564855"/>
              <a:gd name="connsiteX93" fmla="*/ 513837 w 584167"/>
              <a:gd name="connsiteY93" fmla="*/ 366980 h 564855"/>
              <a:gd name="connsiteX94" fmla="*/ 535367 w 584167"/>
              <a:gd name="connsiteY94" fmla="*/ 374148 h 564855"/>
              <a:gd name="connsiteX95" fmla="*/ 521014 w 584167"/>
              <a:gd name="connsiteY95" fmla="*/ 420020 h 564855"/>
              <a:gd name="connsiteX96" fmla="*/ 498049 w 584167"/>
              <a:gd name="connsiteY96" fmla="*/ 392783 h 564855"/>
              <a:gd name="connsiteX97" fmla="*/ 465037 w 584167"/>
              <a:gd name="connsiteY97" fmla="*/ 402818 h 564855"/>
              <a:gd name="connsiteX98" fmla="*/ 479390 w 584167"/>
              <a:gd name="connsiteY98" fmla="*/ 356945 h 564855"/>
              <a:gd name="connsiteX99" fmla="*/ 499484 w 584167"/>
              <a:gd name="connsiteY99" fmla="*/ 362679 h 564855"/>
              <a:gd name="connsiteX100" fmla="*/ 528190 w 584167"/>
              <a:gd name="connsiteY100" fmla="*/ 269501 h 564855"/>
              <a:gd name="connsiteX101" fmla="*/ 459296 w 584167"/>
              <a:gd name="connsiteY101" fmla="*/ 283836 h 564855"/>
              <a:gd name="connsiteX102" fmla="*/ 467908 w 584167"/>
              <a:gd name="connsiteY102" fmla="*/ 255166 h 564855"/>
              <a:gd name="connsiteX103" fmla="*/ 297107 w 584167"/>
              <a:gd name="connsiteY103" fmla="*/ 147652 h 564855"/>
              <a:gd name="connsiteX104" fmla="*/ 97600 w 584167"/>
              <a:gd name="connsiteY104" fmla="*/ 141918 h 564855"/>
              <a:gd name="connsiteX105" fmla="*/ 93295 w 584167"/>
              <a:gd name="connsiteY105" fmla="*/ 157687 h 564855"/>
              <a:gd name="connsiteX106" fmla="*/ 0 w 584167"/>
              <a:gd name="connsiteY106" fmla="*/ 74543 h 564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584167" h="564855">
                <a:moveTo>
                  <a:pt x="317292" y="468800"/>
                </a:moveTo>
                <a:cubicBezTo>
                  <a:pt x="315857" y="475968"/>
                  <a:pt x="315857" y="483137"/>
                  <a:pt x="315857" y="487438"/>
                </a:cubicBezTo>
                <a:cubicBezTo>
                  <a:pt x="320163" y="501774"/>
                  <a:pt x="328774" y="510376"/>
                  <a:pt x="334515" y="510376"/>
                </a:cubicBezTo>
                <a:cubicBezTo>
                  <a:pt x="340256" y="510376"/>
                  <a:pt x="344562" y="504641"/>
                  <a:pt x="347432" y="494606"/>
                </a:cubicBezTo>
                <a:cubicBezTo>
                  <a:pt x="333080" y="483137"/>
                  <a:pt x="323033" y="474535"/>
                  <a:pt x="317292" y="468800"/>
                </a:cubicBezTo>
                <a:close/>
                <a:moveTo>
                  <a:pt x="199604" y="395683"/>
                </a:moveTo>
                <a:cubicBezTo>
                  <a:pt x="193863" y="408586"/>
                  <a:pt x="190993" y="421489"/>
                  <a:pt x="189558" y="431525"/>
                </a:cubicBezTo>
                <a:cubicBezTo>
                  <a:pt x="221132" y="458764"/>
                  <a:pt x="255578" y="491738"/>
                  <a:pt x="277106" y="513243"/>
                </a:cubicBezTo>
                <a:cubicBezTo>
                  <a:pt x="272800" y="487438"/>
                  <a:pt x="275671" y="460198"/>
                  <a:pt x="277106" y="447295"/>
                </a:cubicBezTo>
                <a:cubicBezTo>
                  <a:pt x="267060" y="442994"/>
                  <a:pt x="242661" y="430091"/>
                  <a:pt x="199604" y="395683"/>
                </a:cubicBezTo>
                <a:close/>
                <a:moveTo>
                  <a:pt x="248402" y="362709"/>
                </a:moveTo>
                <a:cubicBezTo>
                  <a:pt x="235485" y="365577"/>
                  <a:pt x="218262" y="371311"/>
                  <a:pt x="208215" y="384214"/>
                </a:cubicBezTo>
                <a:cubicBezTo>
                  <a:pt x="264189" y="430091"/>
                  <a:pt x="287153" y="435826"/>
                  <a:pt x="287153" y="435826"/>
                </a:cubicBezTo>
                <a:lnTo>
                  <a:pt x="294329" y="437259"/>
                </a:lnTo>
                <a:lnTo>
                  <a:pt x="292894" y="444428"/>
                </a:lnTo>
                <a:cubicBezTo>
                  <a:pt x="287153" y="470234"/>
                  <a:pt x="284282" y="541916"/>
                  <a:pt x="320163" y="550518"/>
                </a:cubicBezTo>
                <a:cubicBezTo>
                  <a:pt x="341691" y="554819"/>
                  <a:pt x="358914" y="539049"/>
                  <a:pt x="367525" y="523279"/>
                </a:cubicBezTo>
                <a:cubicBezTo>
                  <a:pt x="380442" y="501774"/>
                  <a:pt x="383313" y="468800"/>
                  <a:pt x="363220" y="447295"/>
                </a:cubicBezTo>
                <a:cubicBezTo>
                  <a:pt x="353173" y="437259"/>
                  <a:pt x="344562" y="434392"/>
                  <a:pt x="335950" y="438693"/>
                </a:cubicBezTo>
                <a:cubicBezTo>
                  <a:pt x="330209" y="441560"/>
                  <a:pt x="325904" y="447295"/>
                  <a:pt x="323033" y="454463"/>
                </a:cubicBezTo>
                <a:cubicBezTo>
                  <a:pt x="328774" y="458764"/>
                  <a:pt x="338821" y="470234"/>
                  <a:pt x="358914" y="487438"/>
                </a:cubicBezTo>
                <a:lnTo>
                  <a:pt x="363220" y="490305"/>
                </a:lnTo>
                <a:lnTo>
                  <a:pt x="361784" y="494606"/>
                </a:lnTo>
                <a:cubicBezTo>
                  <a:pt x="356043" y="520412"/>
                  <a:pt x="341691" y="524713"/>
                  <a:pt x="335950" y="524713"/>
                </a:cubicBezTo>
                <a:cubicBezTo>
                  <a:pt x="321598" y="524713"/>
                  <a:pt x="308681" y="511810"/>
                  <a:pt x="302940" y="491738"/>
                </a:cubicBezTo>
                <a:cubicBezTo>
                  <a:pt x="297199" y="474535"/>
                  <a:pt x="307246" y="438693"/>
                  <a:pt x="328774" y="427224"/>
                </a:cubicBezTo>
                <a:cubicBezTo>
                  <a:pt x="328774" y="425790"/>
                  <a:pt x="330209" y="425790"/>
                  <a:pt x="330209" y="425790"/>
                </a:cubicBezTo>
                <a:cubicBezTo>
                  <a:pt x="311551" y="412887"/>
                  <a:pt x="279977" y="389949"/>
                  <a:pt x="248402" y="362709"/>
                </a:cubicBezTo>
                <a:close/>
                <a:moveTo>
                  <a:pt x="80481" y="283858"/>
                </a:moveTo>
                <a:cubicBezTo>
                  <a:pt x="66128" y="299628"/>
                  <a:pt x="60388" y="313965"/>
                  <a:pt x="61823" y="325434"/>
                </a:cubicBezTo>
                <a:cubicBezTo>
                  <a:pt x="63258" y="335470"/>
                  <a:pt x="70434" y="344072"/>
                  <a:pt x="83351" y="351240"/>
                </a:cubicBezTo>
                <a:cubicBezTo>
                  <a:pt x="87657" y="352674"/>
                  <a:pt x="119232" y="374179"/>
                  <a:pt x="153677" y="401418"/>
                </a:cubicBezTo>
                <a:cubicBezTo>
                  <a:pt x="153677" y="394250"/>
                  <a:pt x="155112" y="385648"/>
                  <a:pt x="166594" y="367010"/>
                </a:cubicBezTo>
                <a:cubicBezTo>
                  <a:pt x="142195" y="345505"/>
                  <a:pt x="113491" y="318266"/>
                  <a:pt x="80481" y="283858"/>
                </a:cubicBezTo>
                <a:close/>
                <a:moveTo>
                  <a:pt x="159418" y="270955"/>
                </a:moveTo>
                <a:cubicBezTo>
                  <a:pt x="135019" y="270955"/>
                  <a:pt x="116361" y="285292"/>
                  <a:pt x="107750" y="292460"/>
                </a:cubicBezTo>
                <a:cubicBezTo>
                  <a:pt x="133584" y="316832"/>
                  <a:pt x="155112" y="338337"/>
                  <a:pt x="175205" y="355541"/>
                </a:cubicBezTo>
                <a:cubicBezTo>
                  <a:pt x="186687" y="339771"/>
                  <a:pt x="202475" y="334036"/>
                  <a:pt x="213956" y="334036"/>
                </a:cubicBezTo>
                <a:cubicBezTo>
                  <a:pt x="190993" y="312531"/>
                  <a:pt x="170900" y="291026"/>
                  <a:pt x="159418" y="270955"/>
                </a:cubicBezTo>
                <a:close/>
                <a:moveTo>
                  <a:pt x="163724" y="256619"/>
                </a:moveTo>
                <a:lnTo>
                  <a:pt x="166594" y="256619"/>
                </a:lnTo>
                <a:lnTo>
                  <a:pt x="169464" y="259486"/>
                </a:lnTo>
                <a:cubicBezTo>
                  <a:pt x="205345" y="322567"/>
                  <a:pt x="338821" y="414321"/>
                  <a:pt x="354608" y="424357"/>
                </a:cubicBezTo>
                <a:cubicBezTo>
                  <a:pt x="360349" y="427224"/>
                  <a:pt x="366090" y="430091"/>
                  <a:pt x="373266" y="437259"/>
                </a:cubicBezTo>
                <a:cubicBezTo>
                  <a:pt x="399100" y="464499"/>
                  <a:pt x="394794" y="504641"/>
                  <a:pt x="380442" y="530447"/>
                </a:cubicBezTo>
                <a:cubicBezTo>
                  <a:pt x="367525" y="551952"/>
                  <a:pt x="348867" y="564855"/>
                  <a:pt x="327339" y="564855"/>
                </a:cubicBezTo>
                <a:cubicBezTo>
                  <a:pt x="324468" y="564855"/>
                  <a:pt x="320163" y="564855"/>
                  <a:pt x="317292" y="563421"/>
                </a:cubicBezTo>
                <a:cubicBezTo>
                  <a:pt x="307246" y="561988"/>
                  <a:pt x="298634" y="556253"/>
                  <a:pt x="292894" y="550518"/>
                </a:cubicBezTo>
                <a:cubicBezTo>
                  <a:pt x="282847" y="539049"/>
                  <a:pt x="234049" y="488871"/>
                  <a:pt x="186687" y="447295"/>
                </a:cubicBezTo>
                <a:cubicBezTo>
                  <a:pt x="182381" y="453030"/>
                  <a:pt x="168029" y="470234"/>
                  <a:pt x="163724" y="487438"/>
                </a:cubicBezTo>
                <a:cubicBezTo>
                  <a:pt x="156547" y="508942"/>
                  <a:pt x="153677" y="543350"/>
                  <a:pt x="153677" y="543350"/>
                </a:cubicBezTo>
                <a:lnTo>
                  <a:pt x="142195" y="518978"/>
                </a:lnTo>
                <a:lnTo>
                  <a:pt x="126408" y="524713"/>
                </a:lnTo>
                <a:cubicBezTo>
                  <a:pt x="126408" y="524713"/>
                  <a:pt x="129278" y="494606"/>
                  <a:pt x="137890" y="475968"/>
                </a:cubicBezTo>
                <a:cubicBezTo>
                  <a:pt x="147936" y="458764"/>
                  <a:pt x="159418" y="441560"/>
                  <a:pt x="159418" y="441560"/>
                </a:cubicBezTo>
                <a:cubicBezTo>
                  <a:pt x="159418" y="441560"/>
                  <a:pt x="136454" y="453030"/>
                  <a:pt x="123537" y="467366"/>
                </a:cubicBezTo>
                <a:cubicBezTo>
                  <a:pt x="110620" y="481703"/>
                  <a:pt x="97703" y="511810"/>
                  <a:pt x="97703" y="511810"/>
                </a:cubicBezTo>
                <a:lnTo>
                  <a:pt x="89092" y="494606"/>
                </a:lnTo>
                <a:lnTo>
                  <a:pt x="63258" y="488871"/>
                </a:lnTo>
                <a:cubicBezTo>
                  <a:pt x="63258" y="488871"/>
                  <a:pt x="103444" y="453030"/>
                  <a:pt x="112056" y="445861"/>
                </a:cubicBezTo>
                <a:cubicBezTo>
                  <a:pt x="120667" y="440127"/>
                  <a:pt x="145066" y="424357"/>
                  <a:pt x="150807" y="418622"/>
                </a:cubicBezTo>
                <a:cubicBezTo>
                  <a:pt x="113491" y="388515"/>
                  <a:pt x="79045" y="365577"/>
                  <a:pt x="76175" y="362709"/>
                </a:cubicBezTo>
                <a:cubicBezTo>
                  <a:pt x="60388" y="354107"/>
                  <a:pt x="50341" y="341204"/>
                  <a:pt x="47471" y="326868"/>
                </a:cubicBezTo>
                <a:cubicBezTo>
                  <a:pt x="44600" y="309664"/>
                  <a:pt x="54647" y="289593"/>
                  <a:pt x="74740" y="269522"/>
                </a:cubicBezTo>
                <a:lnTo>
                  <a:pt x="79045" y="263787"/>
                </a:lnTo>
                <a:lnTo>
                  <a:pt x="84786" y="268088"/>
                </a:lnTo>
                <a:cubicBezTo>
                  <a:pt x="89092" y="273823"/>
                  <a:pt x="93398" y="278124"/>
                  <a:pt x="97703" y="282424"/>
                </a:cubicBezTo>
                <a:cubicBezTo>
                  <a:pt x="107750" y="272389"/>
                  <a:pt x="132149" y="255185"/>
                  <a:pt x="163724" y="256619"/>
                </a:cubicBezTo>
                <a:close/>
                <a:moveTo>
                  <a:pt x="533932" y="230796"/>
                </a:moveTo>
                <a:cubicBezTo>
                  <a:pt x="526755" y="227929"/>
                  <a:pt x="518143" y="232229"/>
                  <a:pt x="516708" y="240831"/>
                </a:cubicBezTo>
                <a:cubicBezTo>
                  <a:pt x="513837" y="247998"/>
                  <a:pt x="518143" y="256599"/>
                  <a:pt x="525320" y="258033"/>
                </a:cubicBezTo>
                <a:cubicBezTo>
                  <a:pt x="533932" y="260900"/>
                  <a:pt x="541108" y="256599"/>
                  <a:pt x="543979" y="249432"/>
                </a:cubicBezTo>
                <a:cubicBezTo>
                  <a:pt x="546849" y="240831"/>
                  <a:pt x="542543" y="233663"/>
                  <a:pt x="533932" y="230796"/>
                </a:cubicBezTo>
                <a:close/>
                <a:moveTo>
                  <a:pt x="543082" y="201050"/>
                </a:moveTo>
                <a:cubicBezTo>
                  <a:pt x="539314" y="200692"/>
                  <a:pt x="533932" y="202126"/>
                  <a:pt x="529626" y="203559"/>
                </a:cubicBezTo>
                <a:lnTo>
                  <a:pt x="543979" y="217894"/>
                </a:lnTo>
                <a:cubicBezTo>
                  <a:pt x="545414" y="213594"/>
                  <a:pt x="546849" y="210727"/>
                  <a:pt x="546849" y="209293"/>
                </a:cubicBezTo>
                <a:cubicBezTo>
                  <a:pt x="549002" y="203559"/>
                  <a:pt x="546849" y="201409"/>
                  <a:pt x="543082" y="201050"/>
                </a:cubicBezTo>
                <a:close/>
                <a:moveTo>
                  <a:pt x="171973" y="149584"/>
                </a:moveTo>
                <a:cubicBezTo>
                  <a:pt x="206418" y="147793"/>
                  <a:pt x="251269" y="149226"/>
                  <a:pt x="292890" y="162123"/>
                </a:cubicBezTo>
                <a:cubicBezTo>
                  <a:pt x="376133" y="187919"/>
                  <a:pt x="446459" y="258139"/>
                  <a:pt x="446459" y="258139"/>
                </a:cubicBezTo>
                <a:lnTo>
                  <a:pt x="422060" y="332659"/>
                </a:lnTo>
                <a:cubicBezTo>
                  <a:pt x="422060" y="332659"/>
                  <a:pt x="340253" y="286801"/>
                  <a:pt x="262751" y="262438"/>
                </a:cubicBezTo>
                <a:cubicBezTo>
                  <a:pt x="185249" y="238076"/>
                  <a:pt x="91959" y="229478"/>
                  <a:pt x="91959" y="229478"/>
                </a:cubicBezTo>
                <a:lnTo>
                  <a:pt x="113487" y="156391"/>
                </a:lnTo>
                <a:cubicBezTo>
                  <a:pt x="113487" y="156391"/>
                  <a:pt x="137527" y="151375"/>
                  <a:pt x="171973" y="149584"/>
                </a:cubicBezTo>
                <a:close/>
                <a:moveTo>
                  <a:pt x="337296" y="0"/>
                </a:moveTo>
                <a:lnTo>
                  <a:pt x="516708" y="189224"/>
                </a:lnTo>
                <a:cubicBezTo>
                  <a:pt x="518143" y="187791"/>
                  <a:pt x="519579" y="186357"/>
                  <a:pt x="522449" y="186357"/>
                </a:cubicBezTo>
                <a:cubicBezTo>
                  <a:pt x="582732" y="177756"/>
                  <a:pt x="559767" y="222195"/>
                  <a:pt x="559767" y="222195"/>
                </a:cubicBezTo>
                <a:lnTo>
                  <a:pt x="556896" y="230796"/>
                </a:lnTo>
                <a:lnTo>
                  <a:pt x="584167" y="259466"/>
                </a:lnTo>
                <a:lnTo>
                  <a:pt x="545414" y="266634"/>
                </a:lnTo>
                <a:lnTo>
                  <a:pt x="513837" y="366980"/>
                </a:lnTo>
                <a:lnTo>
                  <a:pt x="535367" y="374148"/>
                </a:lnTo>
                <a:lnTo>
                  <a:pt x="521014" y="420020"/>
                </a:lnTo>
                <a:lnTo>
                  <a:pt x="498049" y="392783"/>
                </a:lnTo>
                <a:lnTo>
                  <a:pt x="465037" y="402818"/>
                </a:lnTo>
                <a:lnTo>
                  <a:pt x="479390" y="356945"/>
                </a:lnTo>
                <a:lnTo>
                  <a:pt x="499484" y="362679"/>
                </a:lnTo>
                <a:cubicBezTo>
                  <a:pt x="503790" y="349778"/>
                  <a:pt x="516708" y="306772"/>
                  <a:pt x="528190" y="269501"/>
                </a:cubicBezTo>
                <a:lnTo>
                  <a:pt x="459296" y="283836"/>
                </a:lnTo>
                <a:lnTo>
                  <a:pt x="467908" y="255166"/>
                </a:lnTo>
                <a:cubicBezTo>
                  <a:pt x="467908" y="255166"/>
                  <a:pt x="388966" y="176322"/>
                  <a:pt x="297107" y="147652"/>
                </a:cubicBezTo>
                <a:cubicBezTo>
                  <a:pt x="203813" y="118982"/>
                  <a:pt x="97600" y="141918"/>
                  <a:pt x="97600" y="141918"/>
                </a:cubicBezTo>
                <a:lnTo>
                  <a:pt x="93295" y="157687"/>
                </a:lnTo>
                <a:lnTo>
                  <a:pt x="0" y="74543"/>
                </a:lnTo>
                <a:close/>
              </a:path>
            </a:pathLst>
          </a:custGeom>
          <a:solidFill>
            <a:schemeClr val="accent2">
              <a:lumMod val="100000"/>
            </a:schemeClr>
          </a:solidFill>
          <a:ln>
            <a:noFill/>
          </a:ln>
        </p:spPr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32A070A-947E-4C57-B155-9EF2C3C52BBD}"/>
              </a:ext>
            </a:extLst>
          </p:cNvPr>
          <p:cNvGrpSpPr/>
          <p:nvPr/>
        </p:nvGrpSpPr>
        <p:grpSpPr>
          <a:xfrm>
            <a:off x="-14238" y="0"/>
            <a:ext cx="1952476" cy="2060674"/>
            <a:chOff x="-14238" y="0"/>
            <a:chExt cx="1952476" cy="2060674"/>
          </a:xfrm>
        </p:grpSpPr>
        <p:sp>
          <p:nvSpPr>
            <p:cNvPr id="20" name="直角三角形 19">
              <a:extLst>
                <a:ext uri="{FF2B5EF4-FFF2-40B4-BE49-F238E27FC236}">
                  <a16:creationId xmlns:a16="http://schemas.microsoft.com/office/drawing/2014/main" id="{2C3A7115-FC8D-482D-B2F4-C461CE56A7AA}"/>
                </a:ext>
              </a:extLst>
            </p:cNvPr>
            <p:cNvSpPr/>
            <p:nvPr/>
          </p:nvSpPr>
          <p:spPr>
            <a:xfrm rot="5400000">
              <a:off x="84063" y="206499"/>
              <a:ext cx="1908274" cy="1800076"/>
            </a:xfrm>
            <a:prstGeom prst="rtTriangle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直角三角形 18">
              <a:extLst>
                <a:ext uri="{FF2B5EF4-FFF2-40B4-BE49-F238E27FC236}">
                  <a16:creationId xmlns:a16="http://schemas.microsoft.com/office/drawing/2014/main" id="{9E25EA68-67B8-4669-949A-AD0220EBC179}"/>
                </a:ext>
              </a:extLst>
            </p:cNvPr>
            <p:cNvSpPr/>
            <p:nvPr/>
          </p:nvSpPr>
          <p:spPr>
            <a:xfrm rot="5400000">
              <a:off x="-68337" y="54099"/>
              <a:ext cx="1908274" cy="1800076"/>
            </a:xfrm>
            <a:prstGeom prst="rtTriangle">
              <a:avLst/>
            </a:prstGeom>
            <a:solidFill>
              <a:srgbClr val="284C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4E0330D-7957-4D53-98ED-80D9F665371A}"/>
              </a:ext>
            </a:extLst>
          </p:cNvPr>
          <p:cNvGrpSpPr/>
          <p:nvPr/>
        </p:nvGrpSpPr>
        <p:grpSpPr>
          <a:xfrm rot="10800000">
            <a:off x="7048649" y="2979639"/>
            <a:ext cx="1952476" cy="2060674"/>
            <a:chOff x="-14238" y="0"/>
            <a:chExt cx="1952476" cy="2060674"/>
          </a:xfrm>
        </p:grpSpPr>
        <p:sp>
          <p:nvSpPr>
            <p:cNvPr id="24" name="直角三角形 23">
              <a:extLst>
                <a:ext uri="{FF2B5EF4-FFF2-40B4-BE49-F238E27FC236}">
                  <a16:creationId xmlns:a16="http://schemas.microsoft.com/office/drawing/2014/main" id="{CAAD6FDA-3750-43C3-BEB3-CF6A562C6A1F}"/>
                </a:ext>
              </a:extLst>
            </p:cNvPr>
            <p:cNvSpPr/>
            <p:nvPr/>
          </p:nvSpPr>
          <p:spPr>
            <a:xfrm rot="5400000">
              <a:off x="84063" y="206499"/>
              <a:ext cx="1908274" cy="1800076"/>
            </a:xfrm>
            <a:prstGeom prst="rtTriangle">
              <a:avLst/>
            </a:prstGeom>
            <a:solidFill>
              <a:schemeClr val="accent2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直角三角形 24">
              <a:extLst>
                <a:ext uri="{FF2B5EF4-FFF2-40B4-BE49-F238E27FC236}">
                  <a16:creationId xmlns:a16="http://schemas.microsoft.com/office/drawing/2014/main" id="{7F397413-0F43-4D4A-9FF7-A7DB58AE2F29}"/>
                </a:ext>
              </a:extLst>
            </p:cNvPr>
            <p:cNvSpPr/>
            <p:nvPr/>
          </p:nvSpPr>
          <p:spPr>
            <a:xfrm rot="5400000">
              <a:off x="-68337" y="54099"/>
              <a:ext cx="1908274" cy="1800076"/>
            </a:xfrm>
            <a:prstGeom prst="rtTriangle">
              <a:avLst/>
            </a:prstGeom>
            <a:solidFill>
              <a:srgbClr val="284C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7" name="媒体1">
            <a:hlinkClick r:id="" action="ppaction://media"/>
            <a:extLst>
              <a:ext uri="{FF2B5EF4-FFF2-40B4-BE49-F238E27FC236}">
                <a16:creationId xmlns:a16="http://schemas.microsoft.com/office/drawing/2014/main" id="{00CA7878-3D24-4A30-9B92-FFB6F913A26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08572" y="604854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694903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130" objId="1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2062" y="141214"/>
            <a:ext cx="2962396" cy="355689"/>
          </a:xfrm>
        </p:spPr>
        <p:txBody>
          <a:bodyPr>
            <a:noAutofit/>
          </a:bodyPr>
          <a:lstStyle/>
          <a:p>
            <a:r>
              <a:rPr lang="zh-CN" altLang="en-US" sz="2400" i="0" dirty="0">
                <a:solidFill>
                  <a:schemeClr val="accent1">
                    <a:lumMod val="10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rPr>
              <a:t>语法分析功能实现</a:t>
            </a: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DF1BF4B7-1FB4-4D60-A762-3973F5DE4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5" y="62134"/>
            <a:ext cx="485810" cy="453895"/>
          </a:xfrm>
          <a:prstGeom prst="rect">
            <a:avLst/>
          </a:prstGeom>
        </p:spPr>
      </p:pic>
      <p:sp>
        <p:nvSpPr>
          <p:cNvPr id="61" name="Rectangle 10">
            <a:extLst>
              <a:ext uri="{FF2B5EF4-FFF2-40B4-BE49-F238E27FC236}">
                <a16:creationId xmlns:a16="http://schemas.microsoft.com/office/drawing/2014/main" id="{DC1AD53B-E452-472B-A124-E75B2E6D0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90" y="719956"/>
            <a:ext cx="2044237" cy="540219"/>
          </a:xfrm>
          <a:prstGeom prst="rect">
            <a:avLst/>
          </a:prstGeom>
          <a:solidFill>
            <a:srgbClr val="284B8A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8946363-5D0C-4FD8-B02D-05ECC86A2D9D}"/>
              </a:ext>
            </a:extLst>
          </p:cNvPr>
          <p:cNvSpPr txBox="1"/>
          <p:nvPr/>
        </p:nvSpPr>
        <p:spPr>
          <a:xfrm>
            <a:off x="39548" y="790010"/>
            <a:ext cx="2469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错误类型定义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E8ADA89-ABBB-4012-BCBC-F243A295332F}"/>
              </a:ext>
            </a:extLst>
          </p:cNvPr>
          <p:cNvSpPr/>
          <p:nvPr/>
        </p:nvSpPr>
        <p:spPr>
          <a:xfrm>
            <a:off x="2844378" y="719956"/>
            <a:ext cx="43889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LOSE-ERROR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17E2E2E-09C3-493B-B005-6E6F04ACC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377" y="1405372"/>
            <a:ext cx="90011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Lost }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BE9A456-E43B-4D58-9873-009FE8B61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378" y="1031575"/>
            <a:ext cx="90011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Lost ;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5D9BF29-6EEA-47C0-813C-90EFE4903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376" y="1800394"/>
            <a:ext cx="90011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Lost return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4B97D778-DAD2-48C1-BAE4-C7DE4FCE0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376" y="2230822"/>
            <a:ext cx="90011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Lost {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2AC351F-D461-4493-B52C-CC12E15D6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66" y="2623374"/>
            <a:ext cx="90011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Lost )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A8E18FE6-EF61-4563-B275-2036F4503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375" y="3016860"/>
            <a:ext cx="90011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Lost (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533CB59-BB8A-4BDB-B47F-818BFAF0ECC9}"/>
              </a:ext>
            </a:extLst>
          </p:cNvPr>
          <p:cNvSpPr/>
          <p:nvPr/>
        </p:nvSpPr>
        <p:spPr>
          <a:xfrm>
            <a:off x="4860602" y="728866"/>
            <a:ext cx="43889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DECLARATION-ERROR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1F731B04-6204-4674-A948-BF783A20F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602" y="1044415"/>
            <a:ext cx="90011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Wrong type declaration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4BF21CB9-0ACC-48D0-8FD0-66BC5572F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600" y="1433071"/>
            <a:ext cx="90011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Incorrect function / variable declaration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178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52158"/>
            <a:ext cx="4176464" cy="355689"/>
          </a:xfrm>
        </p:spPr>
        <p:txBody>
          <a:bodyPr>
            <a:noAutofit/>
          </a:bodyPr>
          <a:lstStyle/>
          <a:p>
            <a:r>
              <a:rPr lang="zh-CN" altLang="en-US" sz="2400" i="0" dirty="0">
                <a:solidFill>
                  <a:schemeClr val="accent1">
                    <a:lumMod val="10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rPr>
              <a:t>语法分析功能实现</a:t>
            </a: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DF1BF4B7-1FB4-4D60-A762-3973F5DE4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5" y="62134"/>
            <a:ext cx="485810" cy="453895"/>
          </a:xfrm>
          <a:prstGeom prst="rect">
            <a:avLst/>
          </a:prstGeom>
        </p:spPr>
      </p:pic>
      <p:sp>
        <p:nvSpPr>
          <p:cNvPr id="61" name="Rectangle 10">
            <a:extLst>
              <a:ext uri="{FF2B5EF4-FFF2-40B4-BE49-F238E27FC236}">
                <a16:creationId xmlns:a16="http://schemas.microsoft.com/office/drawing/2014/main" id="{DC1AD53B-E452-472B-A124-E75B2E6D0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88" y="1998177"/>
            <a:ext cx="2044237" cy="540219"/>
          </a:xfrm>
          <a:prstGeom prst="rect">
            <a:avLst/>
          </a:prstGeom>
          <a:solidFill>
            <a:srgbClr val="284B8A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8946363-5D0C-4FD8-B02D-05ECC86A2D9D}"/>
              </a:ext>
            </a:extLst>
          </p:cNvPr>
          <p:cNvSpPr txBox="1"/>
          <p:nvPr/>
        </p:nvSpPr>
        <p:spPr>
          <a:xfrm>
            <a:off x="-30254" y="2099009"/>
            <a:ext cx="2469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建立文法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156923D-E07D-4784-9389-32807DB07E51}"/>
              </a:ext>
            </a:extLst>
          </p:cNvPr>
          <p:cNvCxnSpPr>
            <a:stCxn id="33" idx="3"/>
          </p:cNvCxnSpPr>
          <p:nvPr/>
        </p:nvCxnSpPr>
        <p:spPr>
          <a:xfrm>
            <a:off x="2439065" y="2268286"/>
            <a:ext cx="47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0">
            <a:extLst>
              <a:ext uri="{FF2B5EF4-FFF2-40B4-BE49-F238E27FC236}">
                <a16:creationId xmlns:a16="http://schemas.microsoft.com/office/drawing/2014/main" id="{370F03D7-6575-47E9-8621-E5659C017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8674" y="1987682"/>
            <a:ext cx="2044237" cy="540219"/>
          </a:xfrm>
          <a:prstGeom prst="rect">
            <a:avLst/>
          </a:prstGeom>
          <a:solidFill>
            <a:srgbClr val="284B8A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A7A9158-7F87-484B-B6F6-03E1B27B4ECB}"/>
              </a:ext>
            </a:extLst>
          </p:cNvPr>
          <p:cNvSpPr txBox="1"/>
          <p:nvPr/>
        </p:nvSpPr>
        <p:spPr>
          <a:xfrm>
            <a:off x="2886132" y="2099009"/>
            <a:ext cx="2469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手动消除左递归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7938455-5502-4CDE-9781-3F85E80C8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8196" y="2000048"/>
            <a:ext cx="2256777" cy="540219"/>
          </a:xfrm>
          <a:prstGeom prst="rect">
            <a:avLst/>
          </a:prstGeom>
          <a:solidFill>
            <a:srgbClr val="284B8A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31346C3-B184-4B03-8ABF-1C6D107FD85C}"/>
              </a:ext>
            </a:extLst>
          </p:cNvPr>
          <p:cNvCxnSpPr/>
          <p:nvPr/>
        </p:nvCxnSpPr>
        <p:spPr>
          <a:xfrm>
            <a:off x="5355451" y="2268286"/>
            <a:ext cx="47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5D903E5-BCB9-448A-887C-AC92D2CA922A}"/>
              </a:ext>
            </a:extLst>
          </p:cNvPr>
          <p:cNvSpPr txBox="1"/>
          <p:nvPr/>
        </p:nvSpPr>
        <p:spPr>
          <a:xfrm>
            <a:off x="5881924" y="2099009"/>
            <a:ext cx="2469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程序自动生成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LL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）预测分析表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769BBF1-FB1F-47A0-B703-4B524BD430B1}"/>
              </a:ext>
            </a:extLst>
          </p:cNvPr>
          <p:cNvCxnSpPr>
            <a:cxnSpLocks/>
          </p:cNvCxnSpPr>
          <p:nvPr/>
        </p:nvCxnSpPr>
        <p:spPr>
          <a:xfrm>
            <a:off x="4176464" y="2660768"/>
            <a:ext cx="0" cy="4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0">
            <a:extLst>
              <a:ext uri="{FF2B5EF4-FFF2-40B4-BE49-F238E27FC236}">
                <a16:creationId xmlns:a16="http://schemas.microsoft.com/office/drawing/2014/main" id="{B45D9A65-A3CE-46D5-9F60-BF0994FC9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8674" y="3171401"/>
            <a:ext cx="2256777" cy="540219"/>
          </a:xfrm>
          <a:prstGeom prst="rect">
            <a:avLst/>
          </a:prstGeom>
          <a:solidFill>
            <a:srgbClr val="284B8A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6FCC1F4-2944-477E-9C2E-9F2D9E592059}"/>
              </a:ext>
            </a:extLst>
          </p:cNvPr>
          <p:cNvSpPr txBox="1"/>
          <p:nvPr/>
        </p:nvSpPr>
        <p:spPr>
          <a:xfrm>
            <a:off x="2992402" y="3278813"/>
            <a:ext cx="2469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输出冲突位置，改良文法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C1AA886-64E3-4868-9E0B-7065198A9829}"/>
              </a:ext>
            </a:extLst>
          </p:cNvPr>
          <p:cNvSpPr/>
          <p:nvPr/>
        </p:nvSpPr>
        <p:spPr>
          <a:xfrm>
            <a:off x="1443065" y="848701"/>
            <a:ext cx="438896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采用自顶向下的递归子程序法，构建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）文法，并生成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）预测分析表。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3FC5902-CCFB-4A89-8325-254565F55E2F}"/>
              </a:ext>
            </a:extLst>
          </p:cNvPr>
          <p:cNvSpPr txBox="1"/>
          <p:nvPr/>
        </p:nvSpPr>
        <p:spPr>
          <a:xfrm>
            <a:off x="4359451" y="1748153"/>
            <a:ext cx="2469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LL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）文法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6F4684E-5F41-4078-BBFC-86E237490020}"/>
              </a:ext>
            </a:extLst>
          </p:cNvPr>
          <p:cNvSpPr txBox="1"/>
          <p:nvPr/>
        </p:nvSpPr>
        <p:spPr>
          <a:xfrm>
            <a:off x="3673259" y="2674970"/>
            <a:ext cx="2469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不是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LL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）文法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266B7D-A770-42D0-8195-31572586B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54" y="3913434"/>
            <a:ext cx="3048264" cy="419136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17475546-5469-4A5E-92B9-0FC4B274622B}"/>
              </a:ext>
            </a:extLst>
          </p:cNvPr>
          <p:cNvSpPr txBox="1"/>
          <p:nvPr/>
        </p:nvSpPr>
        <p:spPr>
          <a:xfrm>
            <a:off x="629355" y="4398981"/>
            <a:ext cx="2469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输出冲突位置</a:t>
            </a:r>
          </a:p>
        </p:txBody>
      </p:sp>
    </p:spTree>
    <p:extLst>
      <p:ext uri="{BB962C8B-B14F-4D97-AF65-F5344CB8AC3E}">
        <p14:creationId xmlns:p14="http://schemas.microsoft.com/office/powerpoint/2010/main" val="867136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8D810AF-F845-4545-8955-E6C0BED0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062" y="141214"/>
            <a:ext cx="2962396" cy="355689"/>
          </a:xfrm>
        </p:spPr>
        <p:txBody>
          <a:bodyPr>
            <a:noAutofit/>
          </a:bodyPr>
          <a:lstStyle/>
          <a:p>
            <a:r>
              <a:rPr lang="zh-CN" altLang="en-US" sz="2400" i="0" dirty="0">
                <a:solidFill>
                  <a:schemeClr val="accent1">
                    <a:lumMod val="10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rPr>
              <a:t>语法分析功能实现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FADFDF-EDD7-4644-8CF7-A29A880C36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5" y="62134"/>
            <a:ext cx="485810" cy="4538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F0552B0-F8E4-4768-843F-A0BAFE805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2044"/>
            <a:ext cx="9001125" cy="2663143"/>
          </a:xfrm>
          <a:prstGeom prst="rect">
            <a:avLst/>
          </a:prstGeom>
        </p:spPr>
      </p:pic>
      <p:sp>
        <p:nvSpPr>
          <p:cNvPr id="6" name="Rectangle 10">
            <a:extLst>
              <a:ext uri="{FF2B5EF4-FFF2-40B4-BE49-F238E27FC236}">
                <a16:creationId xmlns:a16="http://schemas.microsoft.com/office/drawing/2014/main" id="{9C99D670-47A5-4C09-9A25-D4ACBC7CB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90" y="719956"/>
            <a:ext cx="2376264" cy="540219"/>
          </a:xfrm>
          <a:prstGeom prst="rect">
            <a:avLst/>
          </a:prstGeom>
          <a:solidFill>
            <a:srgbClr val="284B8A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1FBD44-A26B-49D3-AF16-40A6BF7B9303}"/>
              </a:ext>
            </a:extLst>
          </p:cNvPr>
          <p:cNvSpPr txBox="1"/>
          <p:nvPr/>
        </p:nvSpPr>
        <p:spPr>
          <a:xfrm>
            <a:off x="205562" y="790938"/>
            <a:ext cx="246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自动生成</a:t>
            </a:r>
            <a:r>
              <a:rPr lang="en-US" altLang="zh-CN" sz="1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LL1</a:t>
            </a:r>
            <a:r>
              <a:rPr lang="zh-CN" altLang="en-US" sz="1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分析表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5213523-5B60-4C7E-BFC1-DE2B796C1FC5}"/>
              </a:ext>
            </a:extLst>
          </p:cNvPr>
          <p:cNvCxnSpPr/>
          <p:nvPr/>
        </p:nvCxnSpPr>
        <p:spPr>
          <a:xfrm>
            <a:off x="2772370" y="1007988"/>
            <a:ext cx="47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8830D39-1CD0-4838-BBB8-34F8D13F4D0D}"/>
              </a:ext>
            </a:extLst>
          </p:cNvPr>
          <p:cNvSpPr txBox="1"/>
          <p:nvPr/>
        </p:nvSpPr>
        <p:spPr>
          <a:xfrm>
            <a:off x="3420442" y="836176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基于该表进行递归下降子程序分析</a:t>
            </a:r>
          </a:p>
        </p:txBody>
      </p:sp>
    </p:spTree>
    <p:extLst>
      <p:ext uri="{BB962C8B-B14F-4D97-AF65-F5344CB8AC3E}">
        <p14:creationId xmlns:p14="http://schemas.microsoft.com/office/powerpoint/2010/main" val="3583541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8D810AF-F845-4545-8955-E6C0BED0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062" y="141214"/>
            <a:ext cx="2962396" cy="355689"/>
          </a:xfrm>
        </p:spPr>
        <p:txBody>
          <a:bodyPr>
            <a:noAutofit/>
          </a:bodyPr>
          <a:lstStyle/>
          <a:p>
            <a:r>
              <a:rPr lang="zh-CN" altLang="en-US" sz="2400" i="0" dirty="0">
                <a:solidFill>
                  <a:schemeClr val="accent1">
                    <a:lumMod val="10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rPr>
              <a:t>语义分析功能实现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FADFDF-EDD7-4644-8CF7-A29A880C36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5" y="62134"/>
            <a:ext cx="485810" cy="453895"/>
          </a:xfrm>
          <a:prstGeom prst="rect">
            <a:avLst/>
          </a:prstGeom>
        </p:spPr>
      </p:pic>
      <p:sp>
        <p:nvSpPr>
          <p:cNvPr id="6" name="Rectangle 10">
            <a:extLst>
              <a:ext uri="{FF2B5EF4-FFF2-40B4-BE49-F238E27FC236}">
                <a16:creationId xmlns:a16="http://schemas.microsoft.com/office/drawing/2014/main" id="{9C99D670-47A5-4C09-9A25-D4ACBC7CB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90" y="719956"/>
            <a:ext cx="2376264" cy="540219"/>
          </a:xfrm>
          <a:prstGeom prst="rect">
            <a:avLst/>
          </a:prstGeom>
          <a:solidFill>
            <a:srgbClr val="284B8A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1FBD44-A26B-49D3-AF16-40A6BF7B9303}"/>
              </a:ext>
            </a:extLst>
          </p:cNvPr>
          <p:cNvSpPr txBox="1"/>
          <p:nvPr/>
        </p:nvSpPr>
        <p:spPr>
          <a:xfrm>
            <a:off x="205562" y="790938"/>
            <a:ext cx="246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递归下降子程序分析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B2FC81-2768-4D1D-975C-995613E80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62" y="1571384"/>
            <a:ext cx="2659610" cy="189754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E47B4C4-FCBA-4A04-80C8-7239873BD988}"/>
              </a:ext>
            </a:extLst>
          </p:cNvPr>
          <p:cNvSpPr txBox="1"/>
          <p:nvPr/>
        </p:nvSpPr>
        <p:spPr>
          <a:xfrm>
            <a:off x="513733" y="3503044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语义分析生成符号表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9AF45C3-BB43-4E19-8548-674A4085F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506" y="1285609"/>
            <a:ext cx="3109229" cy="246909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5235886-A4D2-44B3-B92C-CD96B0CF3458}"/>
              </a:ext>
            </a:extLst>
          </p:cNvPr>
          <p:cNvSpPr txBox="1"/>
          <p:nvPr/>
        </p:nvSpPr>
        <p:spPr>
          <a:xfrm>
            <a:off x="4212530" y="3870387"/>
            <a:ext cx="2088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语义分析生成四元式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977DD6-11F2-45C2-AA97-63EEDC362655}"/>
              </a:ext>
            </a:extLst>
          </p:cNvPr>
          <p:cNvSpPr txBox="1"/>
          <p:nvPr/>
        </p:nvSpPr>
        <p:spPr>
          <a:xfrm>
            <a:off x="2340322" y="4490630"/>
            <a:ext cx="5328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之后根据四元式和符号表进行读取，解释程序输出结果</a:t>
            </a:r>
          </a:p>
        </p:txBody>
      </p:sp>
    </p:spTree>
    <p:extLst>
      <p:ext uri="{BB962C8B-B14F-4D97-AF65-F5344CB8AC3E}">
        <p14:creationId xmlns:p14="http://schemas.microsoft.com/office/powerpoint/2010/main" val="1361691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8D810AF-F845-4545-8955-E6C0BED0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062" y="141214"/>
            <a:ext cx="2962396" cy="355689"/>
          </a:xfrm>
        </p:spPr>
        <p:txBody>
          <a:bodyPr>
            <a:noAutofit/>
          </a:bodyPr>
          <a:lstStyle/>
          <a:p>
            <a:r>
              <a:rPr lang="zh-CN" altLang="en-US" sz="2400" i="0" dirty="0">
                <a:solidFill>
                  <a:schemeClr val="accent1">
                    <a:lumMod val="10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rPr>
              <a:t>编译器功能一览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FADFDF-EDD7-4644-8CF7-A29A880C36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5" y="62134"/>
            <a:ext cx="485810" cy="453895"/>
          </a:xfrm>
          <a:prstGeom prst="rect">
            <a:avLst/>
          </a:prstGeom>
        </p:spPr>
      </p:pic>
      <p:sp>
        <p:nvSpPr>
          <p:cNvPr id="6" name="Rectangle 10">
            <a:extLst>
              <a:ext uri="{FF2B5EF4-FFF2-40B4-BE49-F238E27FC236}">
                <a16:creationId xmlns:a16="http://schemas.microsoft.com/office/drawing/2014/main" id="{9C99D670-47A5-4C09-9A25-D4ACBC7CB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90" y="719956"/>
            <a:ext cx="2376264" cy="540219"/>
          </a:xfrm>
          <a:prstGeom prst="rect">
            <a:avLst/>
          </a:prstGeom>
          <a:solidFill>
            <a:srgbClr val="284B8A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1FBD44-A26B-49D3-AF16-40A6BF7B9303}"/>
              </a:ext>
            </a:extLst>
          </p:cNvPr>
          <p:cNvSpPr txBox="1"/>
          <p:nvPr/>
        </p:nvSpPr>
        <p:spPr>
          <a:xfrm>
            <a:off x="205562" y="790938"/>
            <a:ext cx="246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正确样例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2D7A0E-240C-4BFC-A609-AF7D86278296}"/>
              </a:ext>
            </a:extLst>
          </p:cNvPr>
          <p:cNvSpPr/>
          <p:nvPr/>
        </p:nvSpPr>
        <p:spPr>
          <a:xfrm>
            <a:off x="2988394" y="810848"/>
            <a:ext cx="4752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个数的斐波那契数列并计算第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个数的阶乘</a:t>
            </a:r>
            <a:b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FD9E8F-B459-4A8E-97FB-2CF597F83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26" y="1273573"/>
            <a:ext cx="6993512" cy="28112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9EF715-AB86-4556-B3A7-60EA1D078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170" y="3842423"/>
            <a:ext cx="2303697" cy="101902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7A7DA8E-E5BB-4DA7-961E-A298994BF605}"/>
              </a:ext>
            </a:extLst>
          </p:cNvPr>
          <p:cNvSpPr txBox="1"/>
          <p:nvPr/>
        </p:nvSpPr>
        <p:spPr>
          <a:xfrm>
            <a:off x="1763699" y="1535358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函数调用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F35F192-225F-4707-A91A-69AA3E35C6CC}"/>
              </a:ext>
            </a:extLst>
          </p:cNvPr>
          <p:cNvSpPr txBox="1"/>
          <p:nvPr/>
        </p:nvSpPr>
        <p:spPr>
          <a:xfrm>
            <a:off x="1761039" y="1895294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自增自减运算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2CA0FF2-5C7E-419C-AC02-5389891A057C}"/>
              </a:ext>
            </a:extLst>
          </p:cNvPr>
          <p:cNvSpPr txBox="1"/>
          <p:nvPr/>
        </p:nvSpPr>
        <p:spPr>
          <a:xfrm>
            <a:off x="1761039" y="2913337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布尔表达式运算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87FEB14-4757-4C1F-A98A-F0DB1D006D29}"/>
              </a:ext>
            </a:extLst>
          </p:cNvPr>
          <p:cNvSpPr txBox="1"/>
          <p:nvPr/>
        </p:nvSpPr>
        <p:spPr>
          <a:xfrm>
            <a:off x="1737167" y="3654381"/>
            <a:ext cx="2303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else for while </a:t>
            </a:r>
            <a:r>
              <a:rPr lang="zh-CN" altLang="en-US" sz="1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的嵌套调用</a:t>
            </a:r>
            <a:r>
              <a:rPr lang="en-US" altLang="zh-CN" sz="12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2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8846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8D810AF-F845-4545-8955-E6C0BED0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062" y="141214"/>
            <a:ext cx="2962396" cy="355689"/>
          </a:xfrm>
        </p:spPr>
        <p:txBody>
          <a:bodyPr>
            <a:noAutofit/>
          </a:bodyPr>
          <a:lstStyle/>
          <a:p>
            <a:r>
              <a:rPr lang="zh-CN" altLang="en-US" sz="2400" i="0" dirty="0">
                <a:solidFill>
                  <a:schemeClr val="accent1">
                    <a:lumMod val="10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rPr>
              <a:t>编译器功能一览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FADFDF-EDD7-4644-8CF7-A29A880C36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5" y="62134"/>
            <a:ext cx="485810" cy="453895"/>
          </a:xfrm>
          <a:prstGeom prst="rect">
            <a:avLst/>
          </a:prstGeom>
        </p:spPr>
      </p:pic>
      <p:sp>
        <p:nvSpPr>
          <p:cNvPr id="6" name="Rectangle 10">
            <a:extLst>
              <a:ext uri="{FF2B5EF4-FFF2-40B4-BE49-F238E27FC236}">
                <a16:creationId xmlns:a16="http://schemas.microsoft.com/office/drawing/2014/main" id="{9C99D670-47A5-4C09-9A25-D4ACBC7CB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90" y="719956"/>
            <a:ext cx="2376264" cy="540219"/>
          </a:xfrm>
          <a:prstGeom prst="rect">
            <a:avLst/>
          </a:prstGeom>
          <a:solidFill>
            <a:srgbClr val="284B8A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1FBD44-A26B-49D3-AF16-40A6BF7B9303}"/>
              </a:ext>
            </a:extLst>
          </p:cNvPr>
          <p:cNvSpPr txBox="1"/>
          <p:nvPr/>
        </p:nvSpPr>
        <p:spPr>
          <a:xfrm>
            <a:off x="205562" y="790938"/>
            <a:ext cx="246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正确样例</a:t>
            </a:r>
            <a:r>
              <a:rPr lang="en-US" altLang="zh-CN" sz="1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2D7A0E-240C-4BFC-A609-AF7D86278296}"/>
              </a:ext>
            </a:extLst>
          </p:cNvPr>
          <p:cNvSpPr/>
          <p:nvPr/>
        </p:nvSpPr>
        <p:spPr>
          <a:xfrm>
            <a:off x="2988394" y="810848"/>
            <a:ext cx="4752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运算符优先级展示</a:t>
            </a:r>
            <a:b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263D837-972A-44D6-A3E8-54BC82692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70" y="1454305"/>
            <a:ext cx="7310651" cy="293868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6D96AA4-4DDB-4DB7-929E-824540DA7C7A}"/>
              </a:ext>
            </a:extLst>
          </p:cNvPr>
          <p:cNvSpPr/>
          <p:nvPr/>
        </p:nvSpPr>
        <p:spPr>
          <a:xfrm>
            <a:off x="1116186" y="2080329"/>
            <a:ext cx="1008112" cy="1661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6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8D810AF-F845-4545-8955-E6C0BED0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062" y="141214"/>
            <a:ext cx="2962396" cy="355689"/>
          </a:xfrm>
        </p:spPr>
        <p:txBody>
          <a:bodyPr>
            <a:noAutofit/>
          </a:bodyPr>
          <a:lstStyle/>
          <a:p>
            <a:r>
              <a:rPr lang="zh-CN" altLang="en-US" sz="2400" i="0" dirty="0">
                <a:solidFill>
                  <a:schemeClr val="accent1">
                    <a:lumMod val="10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rPr>
              <a:t>编译器功能一览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FADFDF-EDD7-4644-8CF7-A29A880C36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5" y="62134"/>
            <a:ext cx="485810" cy="453895"/>
          </a:xfrm>
          <a:prstGeom prst="rect">
            <a:avLst/>
          </a:prstGeom>
        </p:spPr>
      </p:pic>
      <p:sp>
        <p:nvSpPr>
          <p:cNvPr id="6" name="Rectangle 10">
            <a:extLst>
              <a:ext uri="{FF2B5EF4-FFF2-40B4-BE49-F238E27FC236}">
                <a16:creationId xmlns:a16="http://schemas.microsoft.com/office/drawing/2014/main" id="{9C99D670-47A5-4C09-9A25-D4ACBC7CB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90" y="719956"/>
            <a:ext cx="2376264" cy="540219"/>
          </a:xfrm>
          <a:prstGeom prst="rect">
            <a:avLst/>
          </a:prstGeom>
          <a:solidFill>
            <a:srgbClr val="284B8A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1FBD44-A26B-49D3-AF16-40A6BF7B9303}"/>
              </a:ext>
            </a:extLst>
          </p:cNvPr>
          <p:cNvSpPr txBox="1"/>
          <p:nvPr/>
        </p:nvSpPr>
        <p:spPr>
          <a:xfrm>
            <a:off x="205562" y="790938"/>
            <a:ext cx="246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错误样例</a:t>
            </a:r>
            <a:r>
              <a:rPr lang="en-US" altLang="zh-CN" sz="1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2D7A0E-240C-4BFC-A609-AF7D86278296}"/>
              </a:ext>
            </a:extLst>
          </p:cNvPr>
          <p:cNvSpPr/>
          <p:nvPr/>
        </p:nvSpPr>
        <p:spPr>
          <a:xfrm>
            <a:off x="2988394" y="810848"/>
            <a:ext cx="4752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函数声明类型错误</a:t>
            </a:r>
            <a:b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B046E9-EAD5-4AC7-98C1-2DA66BBE7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36" y="1574120"/>
            <a:ext cx="7986452" cy="195851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039FC1E-A62F-4007-A355-117BD9AF5E83}"/>
              </a:ext>
            </a:extLst>
          </p:cNvPr>
          <p:cNvSpPr/>
          <p:nvPr/>
        </p:nvSpPr>
        <p:spPr>
          <a:xfrm>
            <a:off x="536258" y="2071316"/>
            <a:ext cx="1516031" cy="1661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044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A574636-5E9F-4A04-AA3F-28E05E0A7E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341" b="42773"/>
          <a:stretch/>
        </p:blipFill>
        <p:spPr>
          <a:xfrm>
            <a:off x="972170" y="1728068"/>
            <a:ext cx="7298356" cy="2190082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58D810AF-F845-4545-8955-E6C0BED0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062" y="141214"/>
            <a:ext cx="2962396" cy="355689"/>
          </a:xfrm>
        </p:spPr>
        <p:txBody>
          <a:bodyPr>
            <a:noAutofit/>
          </a:bodyPr>
          <a:lstStyle/>
          <a:p>
            <a:r>
              <a:rPr lang="zh-CN" altLang="en-US" sz="2400" i="0" dirty="0">
                <a:solidFill>
                  <a:schemeClr val="accent1">
                    <a:lumMod val="10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rPr>
              <a:t>编译器功能一览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FADFDF-EDD7-4644-8CF7-A29A880C36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5" y="62134"/>
            <a:ext cx="485810" cy="453895"/>
          </a:xfrm>
          <a:prstGeom prst="rect">
            <a:avLst/>
          </a:prstGeom>
        </p:spPr>
      </p:pic>
      <p:sp>
        <p:nvSpPr>
          <p:cNvPr id="6" name="Rectangle 10">
            <a:extLst>
              <a:ext uri="{FF2B5EF4-FFF2-40B4-BE49-F238E27FC236}">
                <a16:creationId xmlns:a16="http://schemas.microsoft.com/office/drawing/2014/main" id="{9C99D670-47A5-4C09-9A25-D4ACBC7CB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90" y="719956"/>
            <a:ext cx="2376264" cy="540219"/>
          </a:xfrm>
          <a:prstGeom prst="rect">
            <a:avLst/>
          </a:prstGeom>
          <a:solidFill>
            <a:srgbClr val="284B8A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1FBD44-A26B-49D3-AF16-40A6BF7B9303}"/>
              </a:ext>
            </a:extLst>
          </p:cNvPr>
          <p:cNvSpPr txBox="1"/>
          <p:nvPr/>
        </p:nvSpPr>
        <p:spPr>
          <a:xfrm>
            <a:off x="205562" y="790938"/>
            <a:ext cx="246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错误样例</a:t>
            </a:r>
            <a:r>
              <a:rPr lang="en-US" altLang="zh-CN" sz="1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2D7A0E-240C-4BFC-A609-AF7D86278296}"/>
              </a:ext>
            </a:extLst>
          </p:cNvPr>
          <p:cNvSpPr/>
          <p:nvPr/>
        </p:nvSpPr>
        <p:spPr>
          <a:xfrm>
            <a:off x="2988394" y="810848"/>
            <a:ext cx="47525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变量未声明就使用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A24FFB0-87B7-450D-964F-1A38D42140D7}"/>
              </a:ext>
            </a:extLst>
          </p:cNvPr>
          <p:cNvSpPr/>
          <p:nvPr/>
        </p:nvSpPr>
        <p:spPr>
          <a:xfrm>
            <a:off x="828155" y="2308349"/>
            <a:ext cx="1152128" cy="182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091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8D810AF-F845-4545-8955-E6C0BED0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062" y="141214"/>
            <a:ext cx="2962396" cy="355689"/>
          </a:xfrm>
        </p:spPr>
        <p:txBody>
          <a:bodyPr>
            <a:noAutofit/>
          </a:bodyPr>
          <a:lstStyle/>
          <a:p>
            <a:r>
              <a:rPr lang="zh-CN" altLang="en-US" sz="2400" i="0" dirty="0">
                <a:solidFill>
                  <a:schemeClr val="accent1">
                    <a:lumMod val="10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rPr>
              <a:t>编译器功能一览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FADFDF-EDD7-4644-8CF7-A29A880C36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5" y="62134"/>
            <a:ext cx="485810" cy="453895"/>
          </a:xfrm>
          <a:prstGeom prst="rect">
            <a:avLst/>
          </a:prstGeom>
        </p:spPr>
      </p:pic>
      <p:sp>
        <p:nvSpPr>
          <p:cNvPr id="6" name="Rectangle 10">
            <a:extLst>
              <a:ext uri="{FF2B5EF4-FFF2-40B4-BE49-F238E27FC236}">
                <a16:creationId xmlns:a16="http://schemas.microsoft.com/office/drawing/2014/main" id="{9C99D670-47A5-4C09-9A25-D4ACBC7CB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90" y="719956"/>
            <a:ext cx="2376264" cy="540219"/>
          </a:xfrm>
          <a:prstGeom prst="rect">
            <a:avLst/>
          </a:prstGeom>
          <a:solidFill>
            <a:srgbClr val="284B8A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1FBD44-A26B-49D3-AF16-40A6BF7B9303}"/>
              </a:ext>
            </a:extLst>
          </p:cNvPr>
          <p:cNvSpPr txBox="1"/>
          <p:nvPr/>
        </p:nvSpPr>
        <p:spPr>
          <a:xfrm>
            <a:off x="205562" y="790938"/>
            <a:ext cx="246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错误样例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2D7A0E-240C-4BFC-A609-AF7D86278296}"/>
              </a:ext>
            </a:extLst>
          </p:cNvPr>
          <p:cNvSpPr/>
          <p:nvPr/>
        </p:nvSpPr>
        <p:spPr>
          <a:xfrm>
            <a:off x="2988394" y="810848"/>
            <a:ext cx="47525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缺少；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() {}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等符号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A3A030A-6BA2-4E2B-96D5-1138A25E1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022" b="65220"/>
          <a:stretch/>
        </p:blipFill>
        <p:spPr>
          <a:xfrm>
            <a:off x="204755" y="1435179"/>
            <a:ext cx="5038676" cy="125842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B8B09E0-1543-48A7-857D-A448F8771DE5}"/>
              </a:ext>
            </a:extLst>
          </p:cNvPr>
          <p:cNvSpPr/>
          <p:nvPr/>
        </p:nvSpPr>
        <p:spPr>
          <a:xfrm>
            <a:off x="2556346" y="2699334"/>
            <a:ext cx="47525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缺少</a:t>
            </a:r>
            <a:r>
              <a:rPr lang="en-US" altLang="zh-CN" b="1" dirty="0">
                <a:solidFill>
                  <a:prstClr val="black"/>
                </a:solidFill>
              </a:rPr>
              <a:t>)</a:t>
            </a:r>
            <a:endParaRPr lang="zh-CN" altLang="en-US" b="1" dirty="0">
              <a:solidFill>
                <a:prstClr val="black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B88D541-09DF-4FD6-A9D8-FCC34660C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55" y="2963522"/>
            <a:ext cx="5169795" cy="135683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301FF49-057E-4CDE-911F-C7737A1309F9}"/>
              </a:ext>
            </a:extLst>
          </p:cNvPr>
          <p:cNvSpPr/>
          <p:nvPr/>
        </p:nvSpPr>
        <p:spPr>
          <a:xfrm>
            <a:off x="2564059" y="4243539"/>
            <a:ext cx="662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prstClr val="black"/>
                </a:solidFill>
              </a:rPr>
              <a:t>缺少</a:t>
            </a:r>
            <a:r>
              <a:rPr lang="en-US" altLang="zh-CN" b="1" dirty="0">
                <a:solidFill>
                  <a:prstClr val="black"/>
                </a:solidFill>
              </a:rPr>
              <a:t>;</a:t>
            </a:r>
            <a:endParaRPr lang="zh-CN" alt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424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8D810AF-F845-4545-8955-E6C0BED0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062" y="141214"/>
            <a:ext cx="2962396" cy="355689"/>
          </a:xfrm>
        </p:spPr>
        <p:txBody>
          <a:bodyPr>
            <a:noAutofit/>
          </a:bodyPr>
          <a:lstStyle/>
          <a:p>
            <a:r>
              <a:rPr lang="zh-CN" altLang="en-US" sz="2400" i="0" dirty="0">
                <a:solidFill>
                  <a:schemeClr val="accent1">
                    <a:lumMod val="10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rPr>
              <a:t>编译器功能一览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FADFDF-EDD7-4644-8CF7-A29A880C36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5" y="62134"/>
            <a:ext cx="485810" cy="453895"/>
          </a:xfrm>
          <a:prstGeom prst="rect">
            <a:avLst/>
          </a:prstGeom>
        </p:spPr>
      </p:pic>
      <p:sp>
        <p:nvSpPr>
          <p:cNvPr id="6" name="Rectangle 10">
            <a:extLst>
              <a:ext uri="{FF2B5EF4-FFF2-40B4-BE49-F238E27FC236}">
                <a16:creationId xmlns:a16="http://schemas.microsoft.com/office/drawing/2014/main" id="{9C99D670-47A5-4C09-9A25-D4ACBC7CB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90" y="719956"/>
            <a:ext cx="2376264" cy="540219"/>
          </a:xfrm>
          <a:prstGeom prst="rect">
            <a:avLst/>
          </a:prstGeom>
          <a:solidFill>
            <a:srgbClr val="284B8A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1FBD44-A26B-49D3-AF16-40A6BF7B9303}"/>
              </a:ext>
            </a:extLst>
          </p:cNvPr>
          <p:cNvSpPr txBox="1"/>
          <p:nvPr/>
        </p:nvSpPr>
        <p:spPr>
          <a:xfrm>
            <a:off x="205562" y="790938"/>
            <a:ext cx="246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错误样例</a:t>
            </a:r>
            <a:r>
              <a:rPr lang="en-US" altLang="zh-CN" sz="1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2D7A0E-240C-4BFC-A609-AF7D86278296}"/>
              </a:ext>
            </a:extLst>
          </p:cNvPr>
          <p:cNvSpPr/>
          <p:nvPr/>
        </p:nvSpPr>
        <p:spPr>
          <a:xfrm>
            <a:off x="2988394" y="810848"/>
            <a:ext cx="47525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缺少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return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6DE4D2-94C8-4451-88AB-15D8C8B84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04" y="1639969"/>
            <a:ext cx="7291612" cy="188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50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5398ABFD-DA92-41DD-B6CD-DADD7F601E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5" y="62134"/>
            <a:ext cx="485810" cy="453895"/>
          </a:xfrm>
          <a:prstGeom prst="rect">
            <a:avLst/>
          </a:prstGeom>
        </p:spPr>
      </p:pic>
      <p:sp>
        <p:nvSpPr>
          <p:cNvPr id="25" name="标题 1">
            <a:extLst>
              <a:ext uri="{FF2B5EF4-FFF2-40B4-BE49-F238E27FC236}">
                <a16:creationId xmlns:a16="http://schemas.microsoft.com/office/drawing/2014/main" id="{2EA72031-B963-49DB-890B-09959414FC4A}"/>
              </a:ext>
            </a:extLst>
          </p:cNvPr>
          <p:cNvSpPr txBox="1">
            <a:spLocks/>
          </p:cNvSpPr>
          <p:nvPr/>
        </p:nvSpPr>
        <p:spPr>
          <a:xfrm>
            <a:off x="0" y="71137"/>
            <a:ext cx="2880320" cy="35568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802295" rtl="0" eaLnBrk="1" latinLnBrk="0" hangingPunct="1">
              <a:spcBef>
                <a:spcPct val="0"/>
              </a:spcBef>
              <a:buNone/>
              <a:defRPr sz="3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solidFill>
                  <a:schemeClr val="accent1">
                    <a:lumMod val="10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rPr>
              <a:t>设计概述</a:t>
            </a:r>
          </a:p>
        </p:txBody>
      </p:sp>
      <p:sp>
        <p:nvSpPr>
          <p:cNvPr id="19" name="AutoShape 8" descr="http://img0.imgtn.bdimg.com/it/u=4095164538,1262308954&amp;fm=26&amp;gp=0.jpg">
            <a:extLst>
              <a:ext uri="{FF2B5EF4-FFF2-40B4-BE49-F238E27FC236}">
                <a16:creationId xmlns:a16="http://schemas.microsoft.com/office/drawing/2014/main" id="{6A94BD88-5808-4239-8EF4-2B7F653F08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48163" y="23669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BFEF2CD-39D2-4729-B65E-9ABAA657D22E}"/>
              </a:ext>
            </a:extLst>
          </p:cNvPr>
          <p:cNvSpPr/>
          <p:nvPr/>
        </p:nvSpPr>
        <p:spPr>
          <a:xfrm>
            <a:off x="2597780" y="825810"/>
            <a:ext cx="3500766" cy="476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ectangle 10">
            <a:extLst>
              <a:ext uri="{FF2B5EF4-FFF2-40B4-BE49-F238E27FC236}">
                <a16:creationId xmlns:a16="http://schemas.microsoft.com/office/drawing/2014/main" id="{BC8BBBEB-3FE7-4CB5-8EF8-75B272C07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123" y="860176"/>
            <a:ext cx="1728191" cy="453895"/>
          </a:xfrm>
          <a:prstGeom prst="rect">
            <a:avLst/>
          </a:prstGeom>
          <a:solidFill>
            <a:srgbClr val="C00000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D233488-51AB-44F0-B18D-DB09377636D6}"/>
              </a:ext>
            </a:extLst>
          </p:cNvPr>
          <p:cNvSpPr txBox="1"/>
          <p:nvPr/>
        </p:nvSpPr>
        <p:spPr>
          <a:xfrm>
            <a:off x="756146" y="887068"/>
            <a:ext cx="2469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开发语言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12416CC4-4700-4AA5-8375-E02A6FBDC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835" y="1540892"/>
            <a:ext cx="1728191" cy="453895"/>
          </a:xfrm>
          <a:prstGeom prst="rect">
            <a:avLst/>
          </a:prstGeom>
          <a:solidFill>
            <a:srgbClr val="C00000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9F186C3-CCDE-4E43-B8D6-1E68B8FBF33E}"/>
              </a:ext>
            </a:extLst>
          </p:cNvPr>
          <p:cNvSpPr txBox="1"/>
          <p:nvPr/>
        </p:nvSpPr>
        <p:spPr>
          <a:xfrm>
            <a:off x="756145" y="1574677"/>
            <a:ext cx="2469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6E3ECD6-D599-4887-9ABE-51B642C73769}"/>
              </a:ext>
            </a:extLst>
          </p:cNvPr>
          <p:cNvSpPr/>
          <p:nvPr/>
        </p:nvSpPr>
        <p:spPr>
          <a:xfrm>
            <a:off x="2597780" y="1479634"/>
            <a:ext cx="3500766" cy="476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Pycharm2017.1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6CAAB5FC-E120-44F3-92E8-BC5705B86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835" y="2221608"/>
            <a:ext cx="1728191" cy="453895"/>
          </a:xfrm>
          <a:prstGeom prst="rect">
            <a:avLst/>
          </a:prstGeom>
          <a:solidFill>
            <a:srgbClr val="C00000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BFD8136-7E74-4966-B0B7-FBEA5173DEF8}"/>
              </a:ext>
            </a:extLst>
          </p:cNvPr>
          <p:cNvSpPr txBox="1"/>
          <p:nvPr/>
        </p:nvSpPr>
        <p:spPr>
          <a:xfrm>
            <a:off x="756145" y="2271653"/>
            <a:ext cx="2469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文件结构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59956D-1C3F-4E58-9EA7-89D067D69431}"/>
              </a:ext>
            </a:extLst>
          </p:cNvPr>
          <p:cNvSpPr/>
          <p:nvPr/>
        </p:nvSpPr>
        <p:spPr>
          <a:xfrm>
            <a:off x="2597780" y="2366684"/>
            <a:ext cx="6583302" cy="2286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lexical.py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词法分析 生成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syntax.py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语法分析 分析语法规则，生成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）分析表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semantic.py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语义分析 递归下降子程序分析，建立符号表，分析属性文法，输出四元式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vm.py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解释执行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compile_GUI.py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图形界面 基于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tkinter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的图形界面，用于人机交互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454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8D810AF-F845-4545-8955-E6C0BED0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062" y="141214"/>
            <a:ext cx="2962396" cy="355689"/>
          </a:xfrm>
        </p:spPr>
        <p:txBody>
          <a:bodyPr>
            <a:noAutofit/>
          </a:bodyPr>
          <a:lstStyle/>
          <a:p>
            <a:r>
              <a:rPr lang="zh-CN" altLang="en-US" sz="2400" i="0" dirty="0">
                <a:solidFill>
                  <a:schemeClr val="accent1">
                    <a:lumMod val="10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rPr>
              <a:t>编译器功能一览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FADFDF-EDD7-4644-8CF7-A29A880C36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5" y="62134"/>
            <a:ext cx="485810" cy="453895"/>
          </a:xfrm>
          <a:prstGeom prst="rect">
            <a:avLst/>
          </a:prstGeom>
        </p:spPr>
      </p:pic>
      <p:sp>
        <p:nvSpPr>
          <p:cNvPr id="6" name="Rectangle 10">
            <a:extLst>
              <a:ext uri="{FF2B5EF4-FFF2-40B4-BE49-F238E27FC236}">
                <a16:creationId xmlns:a16="http://schemas.microsoft.com/office/drawing/2014/main" id="{9C99D670-47A5-4C09-9A25-D4ACBC7CB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90" y="719956"/>
            <a:ext cx="2376264" cy="540219"/>
          </a:xfrm>
          <a:prstGeom prst="rect">
            <a:avLst/>
          </a:prstGeom>
          <a:solidFill>
            <a:srgbClr val="284B8A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1FBD44-A26B-49D3-AF16-40A6BF7B9303}"/>
              </a:ext>
            </a:extLst>
          </p:cNvPr>
          <p:cNvSpPr txBox="1"/>
          <p:nvPr/>
        </p:nvSpPr>
        <p:spPr>
          <a:xfrm>
            <a:off x="205562" y="790938"/>
            <a:ext cx="246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错误样例</a:t>
            </a:r>
            <a:r>
              <a:rPr lang="en-US" altLang="zh-CN" sz="1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2D7A0E-240C-4BFC-A609-AF7D86278296}"/>
              </a:ext>
            </a:extLst>
          </p:cNvPr>
          <p:cNvSpPr/>
          <p:nvPr/>
        </p:nvSpPr>
        <p:spPr>
          <a:xfrm>
            <a:off x="2988394" y="810848"/>
            <a:ext cx="47525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if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表达式格式错误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FA1BBA-DBAE-4084-BDCE-931E30D1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154" y="1454305"/>
            <a:ext cx="6038768" cy="306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3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8D810AF-F845-4545-8955-E6C0BED0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062" y="141214"/>
            <a:ext cx="2962396" cy="355689"/>
          </a:xfrm>
        </p:spPr>
        <p:txBody>
          <a:bodyPr>
            <a:noAutofit/>
          </a:bodyPr>
          <a:lstStyle/>
          <a:p>
            <a:r>
              <a:rPr lang="zh-CN" altLang="en-US" sz="2400" i="0" dirty="0">
                <a:solidFill>
                  <a:schemeClr val="accent1">
                    <a:lumMod val="10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rPr>
              <a:t>编译器功能一览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FADFDF-EDD7-4644-8CF7-A29A880C36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5" y="62134"/>
            <a:ext cx="485810" cy="453895"/>
          </a:xfrm>
          <a:prstGeom prst="rect">
            <a:avLst/>
          </a:prstGeom>
        </p:spPr>
      </p:pic>
      <p:sp>
        <p:nvSpPr>
          <p:cNvPr id="6" name="Rectangle 10">
            <a:extLst>
              <a:ext uri="{FF2B5EF4-FFF2-40B4-BE49-F238E27FC236}">
                <a16:creationId xmlns:a16="http://schemas.microsoft.com/office/drawing/2014/main" id="{9C99D670-47A5-4C09-9A25-D4ACBC7CB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90" y="719956"/>
            <a:ext cx="2376264" cy="540219"/>
          </a:xfrm>
          <a:prstGeom prst="rect">
            <a:avLst/>
          </a:prstGeom>
          <a:solidFill>
            <a:srgbClr val="284B8A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1FBD44-A26B-49D3-AF16-40A6BF7B9303}"/>
              </a:ext>
            </a:extLst>
          </p:cNvPr>
          <p:cNvSpPr txBox="1"/>
          <p:nvPr/>
        </p:nvSpPr>
        <p:spPr>
          <a:xfrm>
            <a:off x="205562" y="790938"/>
            <a:ext cx="246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错误样例</a:t>
            </a:r>
            <a:r>
              <a:rPr lang="en-US" altLang="zh-CN" sz="1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2D7A0E-240C-4BFC-A609-AF7D86278296}"/>
              </a:ext>
            </a:extLst>
          </p:cNvPr>
          <p:cNvSpPr/>
          <p:nvPr/>
        </p:nvSpPr>
        <p:spPr>
          <a:xfrm>
            <a:off x="2988394" y="810848"/>
            <a:ext cx="47525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不正确的函数声明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F6523F-7FF5-4A98-AA2D-7A1340E497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02"/>
          <a:stretch/>
        </p:blipFill>
        <p:spPr>
          <a:xfrm>
            <a:off x="540123" y="1728068"/>
            <a:ext cx="8280920" cy="236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06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52158"/>
            <a:ext cx="4176464" cy="355689"/>
          </a:xfrm>
        </p:spPr>
        <p:txBody>
          <a:bodyPr>
            <a:noAutofit/>
          </a:bodyPr>
          <a:lstStyle/>
          <a:p>
            <a:r>
              <a:rPr lang="zh-CN" altLang="en-US" sz="2400" i="0" dirty="0">
                <a:solidFill>
                  <a:schemeClr val="accent1">
                    <a:lumMod val="10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rPr>
              <a:t>词法分析功能实现</a:t>
            </a: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DF1BF4B7-1FB4-4D60-A762-3973F5DE4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5" y="62134"/>
            <a:ext cx="485810" cy="453895"/>
          </a:xfrm>
          <a:prstGeom prst="rect">
            <a:avLst/>
          </a:prstGeom>
        </p:spPr>
      </p:pic>
      <p:sp>
        <p:nvSpPr>
          <p:cNvPr id="61" name="Rectangle 10">
            <a:extLst>
              <a:ext uri="{FF2B5EF4-FFF2-40B4-BE49-F238E27FC236}">
                <a16:creationId xmlns:a16="http://schemas.microsoft.com/office/drawing/2014/main" id="{DC1AD53B-E452-472B-A124-E75B2E6D0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88" y="1998177"/>
            <a:ext cx="2044237" cy="540219"/>
          </a:xfrm>
          <a:prstGeom prst="rect">
            <a:avLst/>
          </a:prstGeom>
          <a:solidFill>
            <a:srgbClr val="284B8A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8946363-5D0C-4FD8-B02D-05ECC86A2D9D}"/>
              </a:ext>
            </a:extLst>
          </p:cNvPr>
          <p:cNvSpPr txBox="1"/>
          <p:nvPr/>
        </p:nvSpPr>
        <p:spPr>
          <a:xfrm>
            <a:off x="-30254" y="2099009"/>
            <a:ext cx="2469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替换无用字符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B9402FE-E8AC-41F7-A08B-0876985A050F}"/>
              </a:ext>
            </a:extLst>
          </p:cNvPr>
          <p:cNvSpPr txBox="1"/>
          <p:nvPr/>
        </p:nvSpPr>
        <p:spPr>
          <a:xfrm>
            <a:off x="1118669" y="644856"/>
            <a:ext cx="5902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语言的正则表达式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实现了多种符号的分类和识别，实现了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注释和空白字符的过滤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词法分析错误处理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可扩展性好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156923D-E07D-4784-9389-32807DB07E51}"/>
              </a:ext>
            </a:extLst>
          </p:cNvPr>
          <p:cNvCxnSpPr>
            <a:stCxn id="33" idx="3"/>
          </p:cNvCxnSpPr>
          <p:nvPr/>
        </p:nvCxnSpPr>
        <p:spPr>
          <a:xfrm>
            <a:off x="2439065" y="2268286"/>
            <a:ext cx="47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0">
            <a:extLst>
              <a:ext uri="{FF2B5EF4-FFF2-40B4-BE49-F238E27FC236}">
                <a16:creationId xmlns:a16="http://schemas.microsoft.com/office/drawing/2014/main" id="{370F03D7-6575-47E9-8621-E5659C017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8674" y="1987682"/>
            <a:ext cx="2044237" cy="540219"/>
          </a:xfrm>
          <a:prstGeom prst="rect">
            <a:avLst/>
          </a:prstGeom>
          <a:solidFill>
            <a:srgbClr val="284B8A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A7A9158-7F87-484B-B6F6-03E1B27B4ECB}"/>
              </a:ext>
            </a:extLst>
          </p:cNvPr>
          <p:cNvSpPr txBox="1"/>
          <p:nvPr/>
        </p:nvSpPr>
        <p:spPr>
          <a:xfrm>
            <a:off x="2886132" y="2099009"/>
            <a:ext cx="2469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删除注释和空格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7938455-5502-4CDE-9781-3F85E80C8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8196" y="2000048"/>
            <a:ext cx="2256777" cy="540219"/>
          </a:xfrm>
          <a:prstGeom prst="rect">
            <a:avLst/>
          </a:prstGeom>
          <a:solidFill>
            <a:srgbClr val="284B8A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31346C3-B184-4B03-8ABF-1C6D107FD85C}"/>
              </a:ext>
            </a:extLst>
          </p:cNvPr>
          <p:cNvCxnSpPr/>
          <p:nvPr/>
        </p:nvCxnSpPr>
        <p:spPr>
          <a:xfrm>
            <a:off x="5355451" y="2268286"/>
            <a:ext cx="477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5D903E5-BCB9-448A-887C-AC92D2CA922A}"/>
              </a:ext>
            </a:extLst>
          </p:cNvPr>
          <p:cNvSpPr txBox="1"/>
          <p:nvPr/>
        </p:nvSpPr>
        <p:spPr>
          <a:xfrm>
            <a:off x="5881924" y="2099009"/>
            <a:ext cx="2469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逐行匹配建立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Token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CAA2FB2-37BA-440A-A880-66B04DDBDC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410"/>
          <a:stretch/>
        </p:blipFill>
        <p:spPr>
          <a:xfrm>
            <a:off x="906618" y="2660768"/>
            <a:ext cx="1771107" cy="229428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EF8226F-5128-4929-A506-D5C30383689B}"/>
              </a:ext>
            </a:extLst>
          </p:cNvPr>
          <p:cNvSpPr txBox="1"/>
          <p:nvPr/>
        </p:nvSpPr>
        <p:spPr>
          <a:xfrm>
            <a:off x="1443065" y="4616496"/>
            <a:ext cx="2469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词法分析片段展示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5193B6A-1EEC-4123-846B-6B8BA250A292}"/>
              </a:ext>
            </a:extLst>
          </p:cNvPr>
          <p:cNvSpPr txBox="1"/>
          <p:nvPr/>
        </p:nvSpPr>
        <p:spPr>
          <a:xfrm>
            <a:off x="5355451" y="4121089"/>
            <a:ext cx="3057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输出格式：类型 匹配值 行号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（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int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769BBF1-FB1F-47A0-B703-4B524BD430B1}"/>
              </a:ext>
            </a:extLst>
          </p:cNvPr>
          <p:cNvCxnSpPr>
            <a:cxnSpLocks/>
          </p:cNvCxnSpPr>
          <p:nvPr/>
        </p:nvCxnSpPr>
        <p:spPr>
          <a:xfrm>
            <a:off x="7116582" y="2660768"/>
            <a:ext cx="0" cy="4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0">
            <a:extLst>
              <a:ext uri="{FF2B5EF4-FFF2-40B4-BE49-F238E27FC236}">
                <a16:creationId xmlns:a16="http://schemas.microsoft.com/office/drawing/2014/main" id="{B45D9A65-A3CE-46D5-9F60-BF0994FC9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8194" y="3250796"/>
            <a:ext cx="2256777" cy="540219"/>
          </a:xfrm>
          <a:prstGeom prst="rect">
            <a:avLst/>
          </a:prstGeom>
          <a:solidFill>
            <a:srgbClr val="284B8A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6FCC1F4-2944-477E-9C2E-9F2D9E592059}"/>
              </a:ext>
            </a:extLst>
          </p:cNvPr>
          <p:cNvSpPr txBox="1"/>
          <p:nvPr/>
        </p:nvSpPr>
        <p:spPr>
          <a:xfrm>
            <a:off x="5871013" y="3362123"/>
            <a:ext cx="2469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将输出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Token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表保存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C1AA886-64E3-4868-9E0B-7065198A9829}"/>
              </a:ext>
            </a:extLst>
          </p:cNvPr>
          <p:cNvSpPr/>
          <p:nvPr/>
        </p:nvSpPr>
        <p:spPr>
          <a:xfrm>
            <a:off x="1119712" y="1249362"/>
            <a:ext cx="449897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实现了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标识符、常数、类型符、运算符、界符、逻辑运算符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保留字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语言词法识别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870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BFFD0854-0C69-4055-B9DD-642715619BD8}"/>
              </a:ext>
            </a:extLst>
          </p:cNvPr>
          <p:cNvSpPr txBox="1">
            <a:spLocks/>
          </p:cNvSpPr>
          <p:nvPr/>
        </p:nvSpPr>
        <p:spPr>
          <a:xfrm>
            <a:off x="0" y="152158"/>
            <a:ext cx="4176464" cy="355689"/>
          </a:xfrm>
          <a:prstGeom prst="rect">
            <a:avLst/>
          </a:prstGeom>
        </p:spPr>
        <p:txBody>
          <a:bodyPr vert="horz" lIns="80229" tIns="40115" rIns="80229" bIns="40115" rtlCol="0" anchor="ctr">
            <a:noAutofit/>
          </a:bodyPr>
          <a:lstStyle>
            <a:lvl1pPr algn="ctr" defTabSz="802295" rtl="0" eaLnBrk="1" latinLnBrk="0" hangingPunct="1">
              <a:spcBef>
                <a:spcPct val="0"/>
              </a:spcBef>
              <a:buNone/>
              <a:defRPr sz="2230" b="1" i="1" kern="1200">
                <a:solidFill>
                  <a:srgbClr val="94A38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i="0">
                <a:solidFill>
                  <a:schemeClr val="accent1">
                    <a:lumMod val="10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rPr>
              <a:t>词法分析功能实现</a:t>
            </a:r>
            <a:endParaRPr lang="zh-CN" altLang="en-US" sz="2400" i="0" dirty="0">
              <a:solidFill>
                <a:schemeClr val="accent1">
                  <a:lumMod val="10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DA2521-C9C6-4002-A986-B756AAB8B8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5" y="62134"/>
            <a:ext cx="485810" cy="453895"/>
          </a:xfrm>
          <a:prstGeom prst="rect">
            <a:avLst/>
          </a:prstGeom>
        </p:spPr>
      </p:pic>
      <p:sp>
        <p:nvSpPr>
          <p:cNvPr id="5" name="Rectangle 10">
            <a:extLst>
              <a:ext uri="{FF2B5EF4-FFF2-40B4-BE49-F238E27FC236}">
                <a16:creationId xmlns:a16="http://schemas.microsoft.com/office/drawing/2014/main" id="{607BC0E1-2A93-48BA-B211-CE43FB70D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90" y="719956"/>
            <a:ext cx="2044237" cy="540219"/>
          </a:xfrm>
          <a:prstGeom prst="rect">
            <a:avLst/>
          </a:prstGeom>
          <a:solidFill>
            <a:srgbClr val="284B8A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F04BC1-93C3-4D51-B8EB-E7AD0E7F29B0}"/>
              </a:ext>
            </a:extLst>
          </p:cNvPr>
          <p:cNvSpPr txBox="1"/>
          <p:nvPr/>
        </p:nvSpPr>
        <p:spPr>
          <a:xfrm>
            <a:off x="6152" y="820788"/>
            <a:ext cx="2469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正确样例展示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665EF6-AD88-4AE2-9AED-036287522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62" y="1472283"/>
            <a:ext cx="7344815" cy="295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20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114" y="160340"/>
            <a:ext cx="4176464" cy="355689"/>
          </a:xfrm>
        </p:spPr>
        <p:txBody>
          <a:bodyPr>
            <a:noAutofit/>
          </a:bodyPr>
          <a:lstStyle/>
          <a:p>
            <a:r>
              <a:rPr lang="zh-CN" altLang="en-US" sz="2400" i="0" dirty="0">
                <a:solidFill>
                  <a:schemeClr val="accent1">
                    <a:lumMod val="10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rPr>
              <a:t>错误处理功能</a:t>
            </a:r>
            <a:r>
              <a:rPr lang="en-US" altLang="zh-CN" sz="2400" i="0" dirty="0">
                <a:solidFill>
                  <a:schemeClr val="accent1">
                    <a:lumMod val="10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rPr>
              <a:t>——</a:t>
            </a:r>
            <a:r>
              <a:rPr lang="zh-CN" altLang="en-US" sz="2400" i="0" dirty="0">
                <a:solidFill>
                  <a:schemeClr val="accent1">
                    <a:lumMod val="10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rPr>
              <a:t>词法分析</a:t>
            </a: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DF1BF4B7-1FB4-4D60-A762-3973F5DE4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5" y="62134"/>
            <a:ext cx="485810" cy="453895"/>
          </a:xfrm>
          <a:prstGeom prst="rect">
            <a:avLst/>
          </a:prstGeom>
        </p:spPr>
      </p:pic>
      <p:sp>
        <p:nvSpPr>
          <p:cNvPr id="61" name="Rectangle 10">
            <a:extLst>
              <a:ext uri="{FF2B5EF4-FFF2-40B4-BE49-F238E27FC236}">
                <a16:creationId xmlns:a16="http://schemas.microsoft.com/office/drawing/2014/main" id="{DC1AD53B-E452-472B-A124-E75B2E6D0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90" y="719956"/>
            <a:ext cx="2044237" cy="540219"/>
          </a:xfrm>
          <a:prstGeom prst="rect">
            <a:avLst/>
          </a:prstGeom>
          <a:solidFill>
            <a:srgbClr val="284B8A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8946363-5D0C-4FD8-B02D-05ECC86A2D9D}"/>
              </a:ext>
            </a:extLst>
          </p:cNvPr>
          <p:cNvSpPr txBox="1"/>
          <p:nvPr/>
        </p:nvSpPr>
        <p:spPr>
          <a:xfrm>
            <a:off x="6152" y="820788"/>
            <a:ext cx="2469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/*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没有相匹配的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*/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958436-5D83-4D25-9759-339D8BDD6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922" y="1584060"/>
            <a:ext cx="6230817" cy="250462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2E49128-9B6E-4780-870E-AA54262E9EB4}"/>
              </a:ext>
            </a:extLst>
          </p:cNvPr>
          <p:cNvSpPr/>
          <p:nvPr/>
        </p:nvSpPr>
        <p:spPr>
          <a:xfrm>
            <a:off x="1548234" y="2764364"/>
            <a:ext cx="79208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221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7529B58-FFD5-477A-9A04-3F421CFFD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564934"/>
            <a:ext cx="7403205" cy="297589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114" y="160340"/>
            <a:ext cx="4176464" cy="355689"/>
          </a:xfrm>
        </p:spPr>
        <p:txBody>
          <a:bodyPr>
            <a:noAutofit/>
          </a:bodyPr>
          <a:lstStyle/>
          <a:p>
            <a:r>
              <a:rPr lang="zh-CN" altLang="en-US" sz="2400" i="0" dirty="0">
                <a:solidFill>
                  <a:schemeClr val="accent1">
                    <a:lumMod val="10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rPr>
              <a:t>错误处理功能</a:t>
            </a:r>
            <a:r>
              <a:rPr lang="en-US" altLang="zh-CN" sz="2400" i="0" dirty="0">
                <a:solidFill>
                  <a:schemeClr val="accent1">
                    <a:lumMod val="10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rPr>
              <a:t>——</a:t>
            </a:r>
            <a:r>
              <a:rPr lang="zh-CN" altLang="en-US" sz="2400" i="0" dirty="0">
                <a:solidFill>
                  <a:schemeClr val="accent1">
                    <a:lumMod val="10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rPr>
              <a:t>词法分析</a:t>
            </a: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DF1BF4B7-1FB4-4D60-A762-3973F5DE4F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5" y="62134"/>
            <a:ext cx="485810" cy="453895"/>
          </a:xfrm>
          <a:prstGeom prst="rect">
            <a:avLst/>
          </a:prstGeom>
        </p:spPr>
      </p:pic>
      <p:sp>
        <p:nvSpPr>
          <p:cNvPr id="61" name="Rectangle 10">
            <a:extLst>
              <a:ext uri="{FF2B5EF4-FFF2-40B4-BE49-F238E27FC236}">
                <a16:creationId xmlns:a16="http://schemas.microsoft.com/office/drawing/2014/main" id="{DC1AD53B-E452-472B-A124-E75B2E6D0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90" y="719956"/>
            <a:ext cx="2044237" cy="540219"/>
          </a:xfrm>
          <a:prstGeom prst="rect">
            <a:avLst/>
          </a:prstGeom>
          <a:solidFill>
            <a:srgbClr val="284B8A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8946363-5D0C-4FD8-B02D-05ECC86A2D9D}"/>
              </a:ext>
            </a:extLst>
          </p:cNvPr>
          <p:cNvSpPr txBox="1"/>
          <p:nvPr/>
        </p:nvSpPr>
        <p:spPr>
          <a:xfrm>
            <a:off x="6152" y="820788"/>
            <a:ext cx="2469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错误的变量名定义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2E49128-9B6E-4780-870E-AA54262E9EB4}"/>
              </a:ext>
            </a:extLst>
          </p:cNvPr>
          <p:cNvSpPr/>
          <p:nvPr/>
        </p:nvSpPr>
        <p:spPr>
          <a:xfrm>
            <a:off x="1116186" y="2080329"/>
            <a:ext cx="708981" cy="158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28847CE-2524-4B8B-B0FE-2F7CACD46A13}"/>
              </a:ext>
            </a:extLst>
          </p:cNvPr>
          <p:cNvSpPr/>
          <p:nvPr/>
        </p:nvSpPr>
        <p:spPr>
          <a:xfrm>
            <a:off x="1116185" y="2385088"/>
            <a:ext cx="708981" cy="158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2C7C8C-625D-4391-8C5E-B351E96390FA}"/>
              </a:ext>
            </a:extLst>
          </p:cNvPr>
          <p:cNvSpPr txBox="1"/>
          <p:nvPr/>
        </p:nvSpPr>
        <p:spPr>
          <a:xfrm>
            <a:off x="3805507" y="2362135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支持同时对多个错误的检查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2E67B0-3625-4C82-A39D-DE9E6581A97E}"/>
              </a:ext>
            </a:extLst>
          </p:cNvPr>
          <p:cNvSpPr/>
          <p:nvPr/>
        </p:nvSpPr>
        <p:spPr>
          <a:xfrm>
            <a:off x="3780482" y="1859567"/>
            <a:ext cx="2365165" cy="4401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25E76D-6892-44B5-AF3B-7F4DECBE5C77}"/>
              </a:ext>
            </a:extLst>
          </p:cNvPr>
          <p:cNvSpPr txBox="1"/>
          <p:nvPr/>
        </p:nvSpPr>
        <p:spPr>
          <a:xfrm>
            <a:off x="2721409" y="697677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变量名定义规则：以字母或者下划线开头，之后可以包含字母、数字、下划线</a:t>
            </a:r>
          </a:p>
        </p:txBody>
      </p:sp>
    </p:spTree>
    <p:extLst>
      <p:ext uri="{BB962C8B-B14F-4D97-AF65-F5344CB8AC3E}">
        <p14:creationId xmlns:p14="http://schemas.microsoft.com/office/powerpoint/2010/main" val="3888122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114" y="160340"/>
            <a:ext cx="4176464" cy="355689"/>
          </a:xfrm>
        </p:spPr>
        <p:txBody>
          <a:bodyPr>
            <a:noAutofit/>
          </a:bodyPr>
          <a:lstStyle/>
          <a:p>
            <a:r>
              <a:rPr lang="zh-CN" altLang="en-US" sz="2400" i="0" dirty="0">
                <a:solidFill>
                  <a:schemeClr val="accent1">
                    <a:lumMod val="10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rPr>
              <a:t>错误处理功能</a:t>
            </a:r>
            <a:r>
              <a:rPr lang="en-US" altLang="zh-CN" sz="2400" i="0" dirty="0">
                <a:solidFill>
                  <a:schemeClr val="accent1">
                    <a:lumMod val="10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rPr>
              <a:t>——</a:t>
            </a:r>
            <a:r>
              <a:rPr lang="zh-CN" altLang="en-US" sz="2400" i="0" dirty="0">
                <a:solidFill>
                  <a:schemeClr val="accent1">
                    <a:lumMod val="10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rPr>
              <a:t>词法分析</a:t>
            </a: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DF1BF4B7-1FB4-4D60-A762-3973F5DE4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5" y="62134"/>
            <a:ext cx="485810" cy="453895"/>
          </a:xfrm>
          <a:prstGeom prst="rect">
            <a:avLst/>
          </a:prstGeom>
        </p:spPr>
      </p:pic>
      <p:sp>
        <p:nvSpPr>
          <p:cNvPr id="61" name="Rectangle 10">
            <a:extLst>
              <a:ext uri="{FF2B5EF4-FFF2-40B4-BE49-F238E27FC236}">
                <a16:creationId xmlns:a16="http://schemas.microsoft.com/office/drawing/2014/main" id="{DC1AD53B-E452-472B-A124-E75B2E6D0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90" y="719956"/>
            <a:ext cx="2044237" cy="540219"/>
          </a:xfrm>
          <a:prstGeom prst="rect">
            <a:avLst/>
          </a:prstGeom>
          <a:solidFill>
            <a:srgbClr val="284B8A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8946363-5D0C-4FD8-B02D-05ECC86A2D9D}"/>
              </a:ext>
            </a:extLst>
          </p:cNvPr>
          <p:cNvSpPr txBox="1"/>
          <p:nvPr/>
        </p:nvSpPr>
        <p:spPr>
          <a:xfrm>
            <a:off x="6152" y="820788"/>
            <a:ext cx="2469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多个词法错误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2E49128-9B6E-4780-870E-AA54262E9EB4}"/>
              </a:ext>
            </a:extLst>
          </p:cNvPr>
          <p:cNvSpPr/>
          <p:nvPr/>
        </p:nvSpPr>
        <p:spPr>
          <a:xfrm>
            <a:off x="1116186" y="2080329"/>
            <a:ext cx="708981" cy="158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28847CE-2524-4B8B-B0FE-2F7CACD46A13}"/>
              </a:ext>
            </a:extLst>
          </p:cNvPr>
          <p:cNvSpPr/>
          <p:nvPr/>
        </p:nvSpPr>
        <p:spPr>
          <a:xfrm>
            <a:off x="1116185" y="2385088"/>
            <a:ext cx="708981" cy="158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2C7C8C-625D-4391-8C5E-B351E96390FA}"/>
              </a:ext>
            </a:extLst>
          </p:cNvPr>
          <p:cNvSpPr txBox="1"/>
          <p:nvPr/>
        </p:nvSpPr>
        <p:spPr>
          <a:xfrm>
            <a:off x="3805507" y="2362135"/>
            <a:ext cx="5112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支持同时对多个错误的检查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2E67B0-3625-4C82-A39D-DE9E6581A97E}"/>
              </a:ext>
            </a:extLst>
          </p:cNvPr>
          <p:cNvSpPr/>
          <p:nvPr/>
        </p:nvSpPr>
        <p:spPr>
          <a:xfrm>
            <a:off x="3780482" y="1859567"/>
            <a:ext cx="2365165" cy="4401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F7F4F7-5981-4AD9-A59F-7806AEEFD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31" y="1573192"/>
            <a:ext cx="7371596" cy="296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00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2062" y="141214"/>
            <a:ext cx="2962396" cy="355689"/>
          </a:xfrm>
        </p:spPr>
        <p:txBody>
          <a:bodyPr>
            <a:noAutofit/>
          </a:bodyPr>
          <a:lstStyle/>
          <a:p>
            <a:r>
              <a:rPr lang="zh-CN" altLang="en-US" sz="2400" i="0" dirty="0">
                <a:solidFill>
                  <a:schemeClr val="accent1">
                    <a:lumMod val="10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rPr>
              <a:t>语法分析功能实现</a:t>
            </a: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DF1BF4B7-1FB4-4D60-A762-3973F5DE4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5" y="62134"/>
            <a:ext cx="485810" cy="453895"/>
          </a:xfrm>
          <a:prstGeom prst="rect">
            <a:avLst/>
          </a:prstGeom>
        </p:spPr>
      </p:pic>
      <p:sp>
        <p:nvSpPr>
          <p:cNvPr id="61" name="Rectangle 10">
            <a:extLst>
              <a:ext uri="{FF2B5EF4-FFF2-40B4-BE49-F238E27FC236}">
                <a16:creationId xmlns:a16="http://schemas.microsoft.com/office/drawing/2014/main" id="{DC1AD53B-E452-472B-A124-E75B2E6D0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90" y="719956"/>
            <a:ext cx="2044237" cy="540219"/>
          </a:xfrm>
          <a:prstGeom prst="rect">
            <a:avLst/>
          </a:prstGeom>
          <a:solidFill>
            <a:srgbClr val="284B8A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8946363-5D0C-4FD8-B02D-05ECC86A2D9D}"/>
              </a:ext>
            </a:extLst>
          </p:cNvPr>
          <p:cNvSpPr txBox="1"/>
          <p:nvPr/>
        </p:nvSpPr>
        <p:spPr>
          <a:xfrm>
            <a:off x="39548" y="790010"/>
            <a:ext cx="2469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文法定义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D03957-D8A2-4E14-9769-99B4D5B902F5}"/>
              </a:ext>
            </a:extLst>
          </p:cNvPr>
          <p:cNvSpPr txBox="1"/>
          <p:nvPr/>
        </p:nvSpPr>
        <p:spPr>
          <a:xfrm>
            <a:off x="396106" y="1584052"/>
            <a:ext cx="1944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）主控语句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Z-&gt;gY|@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Y-&gt;3()S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S-&gt;{AC4b;}|@</a:t>
            </a:r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F21EED6-BBB6-490B-B5A5-70335FD3A921}"/>
              </a:ext>
            </a:extLst>
          </p:cNvPr>
          <p:cNvSpPr txBox="1"/>
          <p:nvPr/>
        </p:nvSpPr>
        <p:spPr>
          <a:xfrm>
            <a:off x="374107" y="2692759"/>
            <a:ext cx="18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）子程序语句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Y-&gt;b(X)SgY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X-&gt;gbW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W-&gt;,X|@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EAF180-1E7D-4DBC-ACC2-CD36F5FB89F3}"/>
              </a:ext>
            </a:extLst>
          </p:cNvPr>
          <p:cNvSpPr txBox="1"/>
          <p:nvPr/>
        </p:nvSpPr>
        <p:spPr>
          <a:xfrm>
            <a:off x="396106" y="3879122"/>
            <a:ext cx="20662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）数据定义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A-&gt;BA|@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B-&gt;gb;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B128E1-978B-40F6-915A-0CB5B27F2F5D}"/>
              </a:ext>
            </a:extLst>
          </p:cNvPr>
          <p:cNvSpPr txBox="1"/>
          <p:nvPr/>
        </p:nvSpPr>
        <p:spPr>
          <a:xfrm>
            <a:off x="2477776" y="1588472"/>
            <a:ext cx="2066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）算术表达式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T-&gt;+OT|-OT|@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O-&gt;PU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U-&gt;*PU|/PU|@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P-&gt;a|b8|(N)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8-&gt;(V)|@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V-&gt;b9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9-&gt;,V|@</a:t>
            </a: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4C2130-F85B-4DA4-8230-66DFF4C1A74B}"/>
              </a:ext>
            </a:extLst>
          </p:cNvPr>
          <p:cNvSpPr txBox="1"/>
          <p:nvPr/>
        </p:nvSpPr>
        <p:spPr>
          <a:xfrm>
            <a:off x="4740896" y="141214"/>
            <a:ext cx="367240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 else for while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及赋值语句定义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C-&gt;DC|@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D-&gt;E|F|G|I|H|J|L|;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E-&gt;c(M)DQ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Q-&gt;dD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F-&gt;f(M)D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G-&gt;e(K;M;K)D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H-&gt;hN;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I-&gt;ib;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J-&gt;{C}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K-&gt;b=N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L-&gt;K;</a:t>
            </a:r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37D5188-AF86-43CA-8D8B-EB207910583B}"/>
              </a:ext>
            </a:extLst>
          </p:cNvPr>
          <p:cNvSpPr txBox="1"/>
          <p:nvPr/>
        </p:nvSpPr>
        <p:spPr>
          <a:xfrm>
            <a:off x="4303486" y="3231368"/>
            <a:ext cx="46976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&amp;&amp; ||  &lt; &gt; &lt;= &gt;= == !=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布尔表达式定义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M-&gt;jk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j-&gt;NR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k-&gt;6jk|5jk|@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N-&gt;OT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R-&gt;&gt;N|&lt;N|wN|xN|yN|zN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AE9C1C-8DE4-4E58-AA79-17581490C8BC}"/>
              </a:ext>
            </a:extLst>
          </p:cNvPr>
          <p:cNvSpPr txBox="1"/>
          <p:nvPr/>
        </p:nvSpPr>
        <p:spPr>
          <a:xfrm>
            <a:off x="1274207" y="4560545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先定义后使用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88F034E-7D4D-4D2A-86A8-9B0FBF9244C1}"/>
              </a:ext>
            </a:extLst>
          </p:cNvPr>
          <p:cNvSpPr txBox="1"/>
          <p:nvPr/>
        </p:nvSpPr>
        <p:spPr>
          <a:xfrm>
            <a:off x="1275712" y="3540568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用于函数调用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4AE9D7F-3545-48AB-960E-4AAF38AE8CF2}"/>
              </a:ext>
            </a:extLst>
          </p:cNvPr>
          <p:cNvSpPr txBox="1"/>
          <p:nvPr/>
        </p:nvSpPr>
        <p:spPr>
          <a:xfrm>
            <a:off x="3168658" y="3062091"/>
            <a:ext cx="17639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加入优先级判断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578270A-DE7F-4F6D-A01A-90CC3AC57E20}"/>
              </a:ext>
            </a:extLst>
          </p:cNvPr>
          <p:cNvSpPr txBox="1"/>
          <p:nvPr/>
        </p:nvSpPr>
        <p:spPr>
          <a:xfrm>
            <a:off x="6408252" y="550679"/>
            <a:ext cx="1763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else for while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相互嵌套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4FD58D3-FC0E-4854-93A5-55A5613EBB64}"/>
              </a:ext>
            </a:extLst>
          </p:cNvPr>
          <p:cNvSpPr txBox="1"/>
          <p:nvPr/>
        </p:nvSpPr>
        <p:spPr>
          <a:xfrm>
            <a:off x="6573155" y="3608035"/>
            <a:ext cx="1763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支持表达式之间布尔运算</a:t>
            </a:r>
          </a:p>
        </p:txBody>
      </p:sp>
    </p:spTree>
    <p:extLst>
      <p:ext uri="{BB962C8B-B14F-4D97-AF65-F5344CB8AC3E}">
        <p14:creationId xmlns:p14="http://schemas.microsoft.com/office/powerpoint/2010/main" val="156545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2062" y="141214"/>
            <a:ext cx="2962396" cy="355689"/>
          </a:xfrm>
        </p:spPr>
        <p:txBody>
          <a:bodyPr>
            <a:noAutofit/>
          </a:bodyPr>
          <a:lstStyle/>
          <a:p>
            <a:r>
              <a:rPr lang="zh-CN" altLang="en-US" sz="2400" i="0" dirty="0">
                <a:solidFill>
                  <a:schemeClr val="accent1">
                    <a:lumMod val="10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</a:rPr>
              <a:t>语法分析功能实现</a:t>
            </a: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DF1BF4B7-1FB4-4D60-A762-3973F5DE4F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5" y="62134"/>
            <a:ext cx="485810" cy="453895"/>
          </a:xfrm>
          <a:prstGeom prst="rect">
            <a:avLst/>
          </a:prstGeom>
        </p:spPr>
      </p:pic>
      <p:sp>
        <p:nvSpPr>
          <p:cNvPr id="61" name="Rectangle 10">
            <a:extLst>
              <a:ext uri="{FF2B5EF4-FFF2-40B4-BE49-F238E27FC236}">
                <a16:creationId xmlns:a16="http://schemas.microsoft.com/office/drawing/2014/main" id="{DC1AD53B-E452-472B-A124-E75B2E6D0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90" y="719956"/>
            <a:ext cx="2044237" cy="540219"/>
          </a:xfrm>
          <a:prstGeom prst="rect">
            <a:avLst/>
          </a:prstGeom>
          <a:solidFill>
            <a:srgbClr val="284B8A"/>
          </a:solidFill>
          <a:ln w="19050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8946363-5D0C-4FD8-B02D-05ECC86A2D9D}"/>
              </a:ext>
            </a:extLst>
          </p:cNvPr>
          <p:cNvSpPr txBox="1"/>
          <p:nvPr/>
        </p:nvSpPr>
        <p:spPr>
          <a:xfrm>
            <a:off x="39548" y="790010"/>
            <a:ext cx="2469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错误类型定义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DAA34E9-A73F-4A0D-8067-5F0341831F5B}"/>
              </a:ext>
            </a:extLst>
          </p:cNvPr>
          <p:cNvSpPr/>
          <p:nvPr/>
        </p:nvSpPr>
        <p:spPr>
          <a:xfrm>
            <a:off x="38064" y="1330229"/>
            <a:ext cx="43889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TYPE-ERROR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F392E0B-E297-45AF-B884-AC7CBADFF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0" y="1671202"/>
            <a:ext cx="90011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Wrong type define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E3B5433-81AC-4506-AC96-115535AB0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99168"/>
            <a:ext cx="90011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Wrong return type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B3D59CE-5329-4229-A01D-B5E14F6F0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980" y="2559159"/>
            <a:ext cx="90011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Wrong type declaration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E8ADA89-ABBB-4012-BCBC-F243A295332F}"/>
              </a:ext>
            </a:extLst>
          </p:cNvPr>
          <p:cNvSpPr/>
          <p:nvPr/>
        </p:nvSpPr>
        <p:spPr>
          <a:xfrm>
            <a:off x="2844378" y="719956"/>
            <a:ext cx="43889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GRAMMAR-ERROR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0" marR="0" lvl="0" indent="0" algn="l" defTabSz="802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</a:b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8E14EA77-F316-4AEB-9009-CC5A26FEA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134" y="1135454"/>
            <a:ext cx="90011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Wrong Expression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BD47E843-FD13-4D0D-90F1-8D044AE55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133" y="1509251"/>
            <a:ext cx="90011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Wrong if expression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F4EBB8BB-2F8F-4B79-A266-6A20B1E0A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132" y="1949038"/>
            <a:ext cx="90011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Wrong else expression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83CFC7B8-9284-4F5B-B941-DDB6C24E3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2646" y="2397512"/>
            <a:ext cx="90011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Wrong while expression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37F7F067-F214-4CD9-B3A5-E546D0A77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131" y="2830777"/>
            <a:ext cx="90011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Wrong for expression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B0F56109-9208-4871-AFFA-E944579F2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130" y="3285773"/>
            <a:ext cx="90011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Wrong write expression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176B8C2E-BCB0-4E77-98B8-5819BFB6FE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130" y="3742973"/>
            <a:ext cx="90011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Wrong read expression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8C853DCF-695B-4EE2-9AA3-D0B70CD41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130" y="4170903"/>
            <a:ext cx="90011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Undefined variable name used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E2299BF3-5D07-4536-A84D-F418AA23F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130" y="4579982"/>
            <a:ext cx="90011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Wrong operation expression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13">
            <a:extLst>
              <a:ext uri="{FF2B5EF4-FFF2-40B4-BE49-F238E27FC236}">
                <a16:creationId xmlns:a16="http://schemas.microsoft.com/office/drawing/2014/main" id="{23BE1B51-2D4A-4FDE-9EA3-67E8C7863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635" y="1145095"/>
            <a:ext cx="90011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Wrong Logic expression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654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k4.pptx1274538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heme/theme1.xml><?xml version="1.0" encoding="utf-8"?>
<a:theme xmlns:a="http://schemas.openxmlformats.org/drawingml/2006/main" name="千图网海量PPT模板www.58pic.com ">
  <a:themeElements>
    <a:clrScheme name="自定义 36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84B8A"/>
      </a:accent1>
      <a:accent2>
        <a:srgbClr val="E93437"/>
      </a:accent2>
      <a:accent3>
        <a:srgbClr val="284B8A"/>
      </a:accent3>
      <a:accent4>
        <a:srgbClr val="E93437"/>
      </a:accent4>
      <a:accent5>
        <a:srgbClr val="284B8A"/>
      </a:accent5>
      <a:accent6>
        <a:srgbClr val="E9343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826</Words>
  <Application>Microsoft Office PowerPoint</Application>
  <PresentationFormat>自定义</PresentationFormat>
  <Paragraphs>171</Paragraphs>
  <Slides>21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方正小标宋_GBK</vt:lpstr>
      <vt:lpstr>华文行楷</vt:lpstr>
      <vt:lpstr>华文宋体</vt:lpstr>
      <vt:lpstr>华文中宋</vt:lpstr>
      <vt:lpstr>宋体</vt:lpstr>
      <vt:lpstr>微软雅黑</vt:lpstr>
      <vt:lpstr>Arial</vt:lpstr>
      <vt:lpstr>Calibri</vt:lpstr>
      <vt:lpstr>千图网海量PPT模板www.58pic.com </vt:lpstr>
      <vt:lpstr>PowerPoint 演示文稿</vt:lpstr>
      <vt:lpstr>PowerPoint 演示文稿</vt:lpstr>
      <vt:lpstr>词法分析功能实现</vt:lpstr>
      <vt:lpstr>PowerPoint 演示文稿</vt:lpstr>
      <vt:lpstr>错误处理功能——词法分析</vt:lpstr>
      <vt:lpstr>错误处理功能——词法分析</vt:lpstr>
      <vt:lpstr>错误处理功能——词法分析</vt:lpstr>
      <vt:lpstr>语法分析功能实现</vt:lpstr>
      <vt:lpstr>语法分析功能实现</vt:lpstr>
      <vt:lpstr>语法分析功能实现</vt:lpstr>
      <vt:lpstr>语法分析功能实现</vt:lpstr>
      <vt:lpstr>语法分析功能实现</vt:lpstr>
      <vt:lpstr>语义分析功能实现</vt:lpstr>
      <vt:lpstr>编译器功能一览</vt:lpstr>
      <vt:lpstr>编译器功能一览</vt:lpstr>
      <vt:lpstr>编译器功能一览</vt:lpstr>
      <vt:lpstr>编译器功能一览</vt:lpstr>
      <vt:lpstr>编译器功能一览</vt:lpstr>
      <vt:lpstr>编译器功能一览</vt:lpstr>
      <vt:lpstr>编译器功能一览</vt:lpstr>
      <vt:lpstr>编译器功能一览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</dc:title>
  <dc:creator/>
  <cp:lastModifiedBy/>
  <cp:revision>1</cp:revision>
  <dcterms:modified xsi:type="dcterms:W3CDTF">2019-12-14T16:30:16Z</dcterms:modified>
</cp:coreProperties>
</file>